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2"/>
  </p:notesMasterIdLst>
  <p:sldIdLst>
    <p:sldId id="256" r:id="rId2"/>
    <p:sldId id="257" r:id="rId3"/>
    <p:sldId id="442" r:id="rId4"/>
    <p:sldId id="544" r:id="rId5"/>
    <p:sldId id="372" r:id="rId6"/>
    <p:sldId id="377" r:id="rId7"/>
    <p:sldId id="545" r:id="rId8"/>
    <p:sldId id="466" r:id="rId9"/>
    <p:sldId id="467" r:id="rId10"/>
    <p:sldId id="468" r:id="rId11"/>
    <p:sldId id="310" r:id="rId12"/>
    <p:sldId id="469" r:id="rId13"/>
    <p:sldId id="472" r:id="rId14"/>
    <p:sldId id="473" r:id="rId15"/>
    <p:sldId id="474" r:id="rId16"/>
    <p:sldId id="475" r:id="rId17"/>
    <p:sldId id="477" r:id="rId18"/>
    <p:sldId id="316" r:id="rId19"/>
    <p:sldId id="478" r:id="rId20"/>
    <p:sldId id="315" r:id="rId21"/>
    <p:sldId id="546" r:id="rId22"/>
    <p:sldId id="493" r:id="rId23"/>
    <p:sldId id="460" r:id="rId24"/>
    <p:sldId id="461" r:id="rId25"/>
    <p:sldId id="523" r:id="rId26"/>
    <p:sldId id="463" r:id="rId27"/>
    <p:sldId id="524" r:id="rId28"/>
    <p:sldId id="462" r:id="rId29"/>
    <p:sldId id="525" r:id="rId30"/>
    <p:sldId id="464" r:id="rId31"/>
    <p:sldId id="402" r:id="rId32"/>
    <p:sldId id="547" r:id="rId33"/>
    <p:sldId id="526" r:id="rId34"/>
    <p:sldId id="528" r:id="rId35"/>
    <p:sldId id="537" r:id="rId36"/>
    <p:sldId id="479" r:id="rId37"/>
    <p:sldId id="480" r:id="rId38"/>
    <p:sldId id="548" r:id="rId39"/>
    <p:sldId id="339" r:id="rId40"/>
    <p:sldId id="340" r:id="rId41"/>
    <p:sldId id="343" r:id="rId42"/>
    <p:sldId id="344" r:id="rId43"/>
    <p:sldId id="347" r:id="rId44"/>
    <p:sldId id="348" r:id="rId45"/>
    <p:sldId id="351" r:id="rId46"/>
    <p:sldId id="365" r:id="rId47"/>
    <p:sldId id="454" r:id="rId48"/>
    <p:sldId id="455" r:id="rId49"/>
    <p:sldId id="435" r:id="rId50"/>
    <p:sldId id="36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8"/>
    <p:restoredTop sz="93092" autoAdjust="0"/>
  </p:normalViewPr>
  <p:slideViewPr>
    <p:cSldViewPr snapToGrid="0">
      <p:cViewPr>
        <p:scale>
          <a:sx n="115" d="100"/>
          <a:sy n="115" d="100"/>
        </p:scale>
        <p:origin x="-56" y="-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7D273-2B6E-2E48-80D9-909DB4B92E9D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3CB97B-C0E4-D644-8099-893640DED954}">
      <dgm:prSet phldrT="[Text]"/>
      <dgm:spPr/>
      <dgm:t>
        <a:bodyPr/>
        <a:lstStyle/>
        <a:p>
          <a:r>
            <a:rPr lang="en-US" dirty="0"/>
            <a:t>To restrict data access</a:t>
          </a:r>
        </a:p>
      </dgm:t>
    </dgm:pt>
    <dgm:pt modelId="{47E998F2-F461-A642-BE8E-5149C7315E22}" type="parTrans" cxnId="{1CAED411-A65C-864D-8DC8-5E6625312F57}">
      <dgm:prSet/>
      <dgm:spPr/>
      <dgm:t>
        <a:bodyPr/>
        <a:lstStyle/>
        <a:p>
          <a:endParaRPr lang="en-US"/>
        </a:p>
      </dgm:t>
    </dgm:pt>
    <dgm:pt modelId="{46C3EE9F-A601-4F49-8217-7C30D99EA075}" type="sibTrans" cxnId="{1CAED411-A65C-864D-8DC8-5E6625312F57}">
      <dgm:prSet/>
      <dgm:spPr/>
      <dgm:t>
        <a:bodyPr/>
        <a:lstStyle/>
        <a:p>
          <a:endParaRPr lang="en-US"/>
        </a:p>
      </dgm:t>
    </dgm:pt>
    <dgm:pt modelId="{AD0B6266-05FB-8B4C-AC24-4A7EC3E0C1B6}">
      <dgm:prSet phldrT="[Text]"/>
      <dgm:spPr/>
      <dgm:t>
        <a:bodyPr/>
        <a:lstStyle/>
        <a:p>
          <a:r>
            <a:rPr lang="en-US" dirty="0"/>
            <a:t>To make complex queries look simpler</a:t>
          </a:r>
        </a:p>
      </dgm:t>
    </dgm:pt>
    <dgm:pt modelId="{26C86129-71A4-AC44-A870-0AD39A37E504}" type="parTrans" cxnId="{4AA66A72-67D6-6343-B727-8A3342649E46}">
      <dgm:prSet/>
      <dgm:spPr/>
      <dgm:t>
        <a:bodyPr/>
        <a:lstStyle/>
        <a:p>
          <a:endParaRPr lang="en-US"/>
        </a:p>
      </dgm:t>
    </dgm:pt>
    <dgm:pt modelId="{4A847AEA-AFAD-6B49-882F-CA7374B198D2}" type="sibTrans" cxnId="{4AA66A72-67D6-6343-B727-8A3342649E46}">
      <dgm:prSet/>
      <dgm:spPr/>
      <dgm:t>
        <a:bodyPr/>
        <a:lstStyle/>
        <a:p>
          <a:endParaRPr lang="en-US"/>
        </a:p>
      </dgm:t>
    </dgm:pt>
    <dgm:pt modelId="{5CE0DC1D-515F-3C42-B4F3-D67B6239DC44}">
      <dgm:prSet phldrT="[Text]"/>
      <dgm:spPr/>
      <dgm:t>
        <a:bodyPr/>
        <a:lstStyle/>
        <a:p>
          <a:r>
            <a:rPr lang="en-US" dirty="0"/>
            <a:t>To provide data independence</a:t>
          </a:r>
        </a:p>
      </dgm:t>
    </dgm:pt>
    <dgm:pt modelId="{B7F225C9-00E1-BF43-A314-DF7BC26D2CC4}" type="parTrans" cxnId="{61898D2E-B93B-1543-BE80-876579B781DE}">
      <dgm:prSet/>
      <dgm:spPr/>
      <dgm:t>
        <a:bodyPr/>
        <a:lstStyle/>
        <a:p>
          <a:endParaRPr lang="en-US"/>
        </a:p>
      </dgm:t>
    </dgm:pt>
    <dgm:pt modelId="{95B734E6-DC9E-6F46-AA8F-7656C02BB733}" type="sibTrans" cxnId="{61898D2E-B93B-1543-BE80-876579B781DE}">
      <dgm:prSet/>
      <dgm:spPr/>
      <dgm:t>
        <a:bodyPr/>
        <a:lstStyle/>
        <a:p>
          <a:endParaRPr lang="en-US"/>
        </a:p>
      </dgm:t>
    </dgm:pt>
    <dgm:pt modelId="{2F9A21B6-360E-9648-B52B-F64124C02C57}">
      <dgm:prSet phldrT="[Text]"/>
      <dgm:spPr/>
      <dgm:t>
        <a:bodyPr/>
        <a:lstStyle/>
        <a:p>
          <a:r>
            <a:rPr lang="en-US" altLang="en-US">
              <a:latin typeface="+mn-lt"/>
            </a:rPr>
            <a:t>To present different views of the same data</a:t>
          </a:r>
          <a:endParaRPr lang="en-US" dirty="0"/>
        </a:p>
      </dgm:t>
    </dgm:pt>
    <dgm:pt modelId="{4473DD31-BA14-2E48-AC72-606E00145CB3}" type="parTrans" cxnId="{51DE8DC1-E851-C049-9702-A9C88D43A79B}">
      <dgm:prSet/>
      <dgm:spPr/>
      <dgm:t>
        <a:bodyPr/>
        <a:lstStyle/>
        <a:p>
          <a:endParaRPr lang="en-US"/>
        </a:p>
      </dgm:t>
    </dgm:pt>
    <dgm:pt modelId="{05BEF2CA-EA7D-6348-9462-4DF0334331CC}" type="sibTrans" cxnId="{51DE8DC1-E851-C049-9702-A9C88D43A79B}">
      <dgm:prSet/>
      <dgm:spPr/>
      <dgm:t>
        <a:bodyPr/>
        <a:lstStyle/>
        <a:p>
          <a:endParaRPr lang="en-US"/>
        </a:p>
      </dgm:t>
    </dgm:pt>
    <dgm:pt modelId="{FDD35C85-84AE-9B4B-A7D1-75C0E979C13B}">
      <dgm:prSet phldrT="[Text]"/>
      <dgm:spPr/>
      <dgm:t>
        <a:bodyPr/>
        <a:lstStyle/>
        <a:p>
          <a:r>
            <a:rPr lang="en-US" dirty="0"/>
            <a:t>To have better control over data</a:t>
          </a:r>
        </a:p>
      </dgm:t>
    </dgm:pt>
    <dgm:pt modelId="{62D1A51B-A874-7047-A66A-B895E506DED2}" type="parTrans" cxnId="{04083F7E-DC20-E547-ADCC-648FA02B6604}">
      <dgm:prSet/>
      <dgm:spPr/>
      <dgm:t>
        <a:bodyPr/>
        <a:lstStyle/>
        <a:p>
          <a:endParaRPr lang="en-US"/>
        </a:p>
      </dgm:t>
    </dgm:pt>
    <dgm:pt modelId="{1CBF1020-860F-914C-88B2-CDE2438E3793}" type="sibTrans" cxnId="{04083F7E-DC20-E547-ADCC-648FA02B6604}">
      <dgm:prSet/>
      <dgm:spPr/>
      <dgm:t>
        <a:bodyPr/>
        <a:lstStyle/>
        <a:p>
          <a:endParaRPr lang="en-US"/>
        </a:p>
      </dgm:t>
    </dgm:pt>
    <dgm:pt modelId="{EF2ADEE5-E025-8B4C-B7CF-B486847C3C41}">
      <dgm:prSet phldrT="[Text]"/>
      <dgm:spPr/>
      <dgm:t>
        <a:bodyPr/>
        <a:lstStyle/>
        <a:p>
          <a:r>
            <a:rPr lang="en-US" dirty="0"/>
            <a:t>Grants are made easier</a:t>
          </a:r>
        </a:p>
      </dgm:t>
    </dgm:pt>
    <dgm:pt modelId="{74E8E82E-8390-6D49-A2AB-569563C45CA1}" type="parTrans" cxnId="{3F55227E-002A-E54D-BE1A-13E90D8C3B45}">
      <dgm:prSet/>
      <dgm:spPr/>
      <dgm:t>
        <a:bodyPr/>
        <a:lstStyle/>
        <a:p>
          <a:endParaRPr lang="en-US"/>
        </a:p>
      </dgm:t>
    </dgm:pt>
    <dgm:pt modelId="{CAB158D3-9E24-AB4B-9537-23CA44AA48B6}" type="sibTrans" cxnId="{3F55227E-002A-E54D-BE1A-13E90D8C3B45}">
      <dgm:prSet/>
      <dgm:spPr/>
      <dgm:t>
        <a:bodyPr/>
        <a:lstStyle/>
        <a:p>
          <a:endParaRPr lang="en-US"/>
        </a:p>
      </dgm:t>
    </dgm:pt>
    <dgm:pt modelId="{BDD8A557-FA1E-454F-A68F-5973056888A2}" type="pres">
      <dgm:prSet presAssocID="{6BA7D273-2B6E-2E48-80D9-909DB4B92E9D}" presName="Name0" presStyleCnt="0">
        <dgm:presLayoutVars>
          <dgm:chMax val="7"/>
          <dgm:chPref val="7"/>
          <dgm:dir/>
        </dgm:presLayoutVars>
      </dgm:prSet>
      <dgm:spPr/>
    </dgm:pt>
    <dgm:pt modelId="{2D08FCB9-7B02-F149-BACA-43FA3700A31D}" type="pres">
      <dgm:prSet presAssocID="{6BA7D273-2B6E-2E48-80D9-909DB4B92E9D}" presName="Name1" presStyleCnt="0"/>
      <dgm:spPr/>
    </dgm:pt>
    <dgm:pt modelId="{3271C49D-4D92-0640-A45A-10287960BFCB}" type="pres">
      <dgm:prSet presAssocID="{6BA7D273-2B6E-2E48-80D9-909DB4B92E9D}" presName="cycle" presStyleCnt="0"/>
      <dgm:spPr/>
    </dgm:pt>
    <dgm:pt modelId="{DC713B69-BF76-6F4C-9FAA-A6A5F722FFBC}" type="pres">
      <dgm:prSet presAssocID="{6BA7D273-2B6E-2E48-80D9-909DB4B92E9D}" presName="srcNode" presStyleLbl="node1" presStyleIdx="0" presStyleCnt="6"/>
      <dgm:spPr/>
    </dgm:pt>
    <dgm:pt modelId="{E7792BAF-451C-E946-9F07-64829FAC56AF}" type="pres">
      <dgm:prSet presAssocID="{6BA7D273-2B6E-2E48-80D9-909DB4B92E9D}" presName="conn" presStyleLbl="parChTrans1D2" presStyleIdx="0" presStyleCnt="1"/>
      <dgm:spPr/>
    </dgm:pt>
    <dgm:pt modelId="{100AFE4B-CEB9-2643-A9AA-651C98664F5A}" type="pres">
      <dgm:prSet presAssocID="{6BA7D273-2B6E-2E48-80D9-909DB4B92E9D}" presName="extraNode" presStyleLbl="node1" presStyleIdx="0" presStyleCnt="6"/>
      <dgm:spPr/>
    </dgm:pt>
    <dgm:pt modelId="{7646546D-FCE4-3B42-9A5C-232711FD757F}" type="pres">
      <dgm:prSet presAssocID="{6BA7D273-2B6E-2E48-80D9-909DB4B92E9D}" presName="dstNode" presStyleLbl="node1" presStyleIdx="0" presStyleCnt="6"/>
      <dgm:spPr/>
    </dgm:pt>
    <dgm:pt modelId="{DCAEEE95-BBD9-5944-9719-F6E3BEB2D72F}" type="pres">
      <dgm:prSet presAssocID="{E93CB97B-C0E4-D644-8099-893640DED954}" presName="text_1" presStyleLbl="node1" presStyleIdx="0" presStyleCnt="6" custLinFactNeighborX="3466" custLinFactNeighborY="-1862">
        <dgm:presLayoutVars>
          <dgm:bulletEnabled val="1"/>
        </dgm:presLayoutVars>
      </dgm:prSet>
      <dgm:spPr/>
    </dgm:pt>
    <dgm:pt modelId="{7502A75F-0991-3C40-8A5D-2D0C72C11A73}" type="pres">
      <dgm:prSet presAssocID="{E93CB97B-C0E4-D644-8099-893640DED954}" presName="accent_1" presStyleCnt="0"/>
      <dgm:spPr/>
    </dgm:pt>
    <dgm:pt modelId="{A8B3D375-8C36-D44A-A440-2C30A439564A}" type="pres">
      <dgm:prSet presAssocID="{E93CB97B-C0E4-D644-8099-893640DED954}" presName="accentRepeatNode" presStyleLbl="solidFgAcc1" presStyleIdx="0" presStyleCnt="6"/>
      <dgm:spPr/>
    </dgm:pt>
    <dgm:pt modelId="{873B74BA-7CE7-A94E-9563-BD228DB02BDB}" type="pres">
      <dgm:prSet presAssocID="{EF2ADEE5-E025-8B4C-B7CF-B486847C3C41}" presName="text_2" presStyleLbl="node1" presStyleIdx="1" presStyleCnt="6">
        <dgm:presLayoutVars>
          <dgm:bulletEnabled val="1"/>
        </dgm:presLayoutVars>
      </dgm:prSet>
      <dgm:spPr/>
    </dgm:pt>
    <dgm:pt modelId="{9C0CD22D-FF8A-8C4E-BA8C-25618A6840CE}" type="pres">
      <dgm:prSet presAssocID="{EF2ADEE5-E025-8B4C-B7CF-B486847C3C41}" presName="accent_2" presStyleCnt="0"/>
      <dgm:spPr/>
    </dgm:pt>
    <dgm:pt modelId="{EE6167FC-2E36-5A43-9ADF-46303A303A72}" type="pres">
      <dgm:prSet presAssocID="{EF2ADEE5-E025-8B4C-B7CF-B486847C3C41}" presName="accentRepeatNode" presStyleLbl="solidFgAcc1" presStyleIdx="1" presStyleCnt="6"/>
      <dgm:spPr/>
    </dgm:pt>
    <dgm:pt modelId="{AF59F46E-90C4-654A-9D05-2B79214BE82A}" type="pres">
      <dgm:prSet presAssocID="{FDD35C85-84AE-9B4B-A7D1-75C0E979C13B}" presName="text_3" presStyleLbl="node1" presStyleIdx="2" presStyleCnt="6">
        <dgm:presLayoutVars>
          <dgm:bulletEnabled val="1"/>
        </dgm:presLayoutVars>
      </dgm:prSet>
      <dgm:spPr/>
    </dgm:pt>
    <dgm:pt modelId="{528B97BA-0BC3-CD46-BEFA-B3910FF44120}" type="pres">
      <dgm:prSet presAssocID="{FDD35C85-84AE-9B4B-A7D1-75C0E979C13B}" presName="accent_3" presStyleCnt="0"/>
      <dgm:spPr/>
    </dgm:pt>
    <dgm:pt modelId="{B94151A7-4FD0-8147-97DF-7E73555B393A}" type="pres">
      <dgm:prSet presAssocID="{FDD35C85-84AE-9B4B-A7D1-75C0E979C13B}" presName="accentRepeatNode" presStyleLbl="solidFgAcc1" presStyleIdx="2" presStyleCnt="6"/>
      <dgm:spPr/>
    </dgm:pt>
    <dgm:pt modelId="{BE041EB9-2C5C-A649-AEDB-BA62A3C88B27}" type="pres">
      <dgm:prSet presAssocID="{AD0B6266-05FB-8B4C-AC24-4A7EC3E0C1B6}" presName="text_4" presStyleLbl="node1" presStyleIdx="3" presStyleCnt="6">
        <dgm:presLayoutVars>
          <dgm:bulletEnabled val="1"/>
        </dgm:presLayoutVars>
      </dgm:prSet>
      <dgm:spPr/>
    </dgm:pt>
    <dgm:pt modelId="{2AD38AF7-D984-064C-906A-6FCE0A501193}" type="pres">
      <dgm:prSet presAssocID="{AD0B6266-05FB-8B4C-AC24-4A7EC3E0C1B6}" presName="accent_4" presStyleCnt="0"/>
      <dgm:spPr/>
    </dgm:pt>
    <dgm:pt modelId="{EE8708C0-FDF8-A846-AC72-D464E7D72132}" type="pres">
      <dgm:prSet presAssocID="{AD0B6266-05FB-8B4C-AC24-4A7EC3E0C1B6}" presName="accentRepeatNode" presStyleLbl="solidFgAcc1" presStyleIdx="3" presStyleCnt="6"/>
      <dgm:spPr/>
    </dgm:pt>
    <dgm:pt modelId="{FB133E24-3EA1-5949-AAC2-F1E450386301}" type="pres">
      <dgm:prSet presAssocID="{5CE0DC1D-515F-3C42-B4F3-D67B6239DC44}" presName="text_5" presStyleLbl="node1" presStyleIdx="4" presStyleCnt="6">
        <dgm:presLayoutVars>
          <dgm:bulletEnabled val="1"/>
        </dgm:presLayoutVars>
      </dgm:prSet>
      <dgm:spPr/>
    </dgm:pt>
    <dgm:pt modelId="{2504B68D-A578-FD4D-B1F8-981CAF87F527}" type="pres">
      <dgm:prSet presAssocID="{5CE0DC1D-515F-3C42-B4F3-D67B6239DC44}" presName="accent_5" presStyleCnt="0"/>
      <dgm:spPr/>
    </dgm:pt>
    <dgm:pt modelId="{D4E22EEB-94C8-C748-9C34-2D22F4896120}" type="pres">
      <dgm:prSet presAssocID="{5CE0DC1D-515F-3C42-B4F3-D67B6239DC44}" presName="accentRepeatNode" presStyleLbl="solidFgAcc1" presStyleIdx="4" presStyleCnt="6"/>
      <dgm:spPr/>
    </dgm:pt>
    <dgm:pt modelId="{1CBDBF64-9B65-3742-AA8F-647F07D35DFE}" type="pres">
      <dgm:prSet presAssocID="{2F9A21B6-360E-9648-B52B-F64124C02C57}" presName="text_6" presStyleLbl="node1" presStyleIdx="5" presStyleCnt="6">
        <dgm:presLayoutVars>
          <dgm:bulletEnabled val="1"/>
        </dgm:presLayoutVars>
      </dgm:prSet>
      <dgm:spPr/>
    </dgm:pt>
    <dgm:pt modelId="{A107E2AB-D8B6-CC41-B7B6-1D455406036E}" type="pres">
      <dgm:prSet presAssocID="{2F9A21B6-360E-9648-B52B-F64124C02C57}" presName="accent_6" presStyleCnt="0"/>
      <dgm:spPr/>
    </dgm:pt>
    <dgm:pt modelId="{812E23BF-2BFE-9749-B3B1-EEFB4FCCD3A6}" type="pres">
      <dgm:prSet presAssocID="{2F9A21B6-360E-9648-B52B-F64124C02C57}" presName="accentRepeatNode" presStyleLbl="solidFgAcc1" presStyleIdx="5" presStyleCnt="6"/>
      <dgm:spPr/>
    </dgm:pt>
  </dgm:ptLst>
  <dgm:cxnLst>
    <dgm:cxn modelId="{1CAED411-A65C-864D-8DC8-5E6625312F57}" srcId="{6BA7D273-2B6E-2E48-80D9-909DB4B92E9D}" destId="{E93CB97B-C0E4-D644-8099-893640DED954}" srcOrd="0" destOrd="0" parTransId="{47E998F2-F461-A642-BE8E-5149C7315E22}" sibTransId="{46C3EE9F-A601-4F49-8217-7C30D99EA075}"/>
    <dgm:cxn modelId="{61898D2E-B93B-1543-BE80-876579B781DE}" srcId="{6BA7D273-2B6E-2E48-80D9-909DB4B92E9D}" destId="{5CE0DC1D-515F-3C42-B4F3-D67B6239DC44}" srcOrd="4" destOrd="0" parTransId="{B7F225C9-00E1-BF43-A314-DF7BC26D2CC4}" sibTransId="{95B734E6-DC9E-6F46-AA8F-7656C02BB733}"/>
    <dgm:cxn modelId="{9222C854-B7D7-174C-A520-0246FCF1B3FF}" type="presOf" srcId="{EF2ADEE5-E025-8B4C-B7CF-B486847C3C41}" destId="{873B74BA-7CE7-A94E-9563-BD228DB02BDB}" srcOrd="0" destOrd="0" presId="urn:microsoft.com/office/officeart/2008/layout/VerticalCurvedList"/>
    <dgm:cxn modelId="{B513B65E-E673-BB4C-9ECD-A6C9FF4AB0B3}" type="presOf" srcId="{2F9A21B6-360E-9648-B52B-F64124C02C57}" destId="{1CBDBF64-9B65-3742-AA8F-647F07D35DFE}" srcOrd="0" destOrd="0" presId="urn:microsoft.com/office/officeart/2008/layout/VerticalCurvedList"/>
    <dgm:cxn modelId="{4AA66A72-67D6-6343-B727-8A3342649E46}" srcId="{6BA7D273-2B6E-2E48-80D9-909DB4B92E9D}" destId="{AD0B6266-05FB-8B4C-AC24-4A7EC3E0C1B6}" srcOrd="3" destOrd="0" parTransId="{26C86129-71A4-AC44-A870-0AD39A37E504}" sibTransId="{4A847AEA-AFAD-6B49-882F-CA7374B198D2}"/>
    <dgm:cxn modelId="{6E0BD675-253B-074B-B780-7DB11006D18C}" type="presOf" srcId="{FDD35C85-84AE-9B4B-A7D1-75C0E979C13B}" destId="{AF59F46E-90C4-654A-9D05-2B79214BE82A}" srcOrd="0" destOrd="0" presId="urn:microsoft.com/office/officeart/2008/layout/VerticalCurvedList"/>
    <dgm:cxn modelId="{3F55227E-002A-E54D-BE1A-13E90D8C3B45}" srcId="{6BA7D273-2B6E-2E48-80D9-909DB4B92E9D}" destId="{EF2ADEE5-E025-8B4C-B7CF-B486847C3C41}" srcOrd="1" destOrd="0" parTransId="{74E8E82E-8390-6D49-A2AB-569563C45CA1}" sibTransId="{CAB158D3-9E24-AB4B-9537-23CA44AA48B6}"/>
    <dgm:cxn modelId="{04083F7E-DC20-E547-ADCC-648FA02B6604}" srcId="{6BA7D273-2B6E-2E48-80D9-909DB4B92E9D}" destId="{FDD35C85-84AE-9B4B-A7D1-75C0E979C13B}" srcOrd="2" destOrd="0" parTransId="{62D1A51B-A874-7047-A66A-B895E506DED2}" sibTransId="{1CBF1020-860F-914C-88B2-CDE2438E3793}"/>
    <dgm:cxn modelId="{6CA82A92-906B-C34C-9170-D869E78948DC}" type="presOf" srcId="{E93CB97B-C0E4-D644-8099-893640DED954}" destId="{DCAEEE95-BBD9-5944-9719-F6E3BEB2D72F}" srcOrd="0" destOrd="0" presId="urn:microsoft.com/office/officeart/2008/layout/VerticalCurvedList"/>
    <dgm:cxn modelId="{6AFBF6A4-7A73-714E-B7C7-D2C0FB96C0AE}" type="presOf" srcId="{AD0B6266-05FB-8B4C-AC24-4A7EC3E0C1B6}" destId="{BE041EB9-2C5C-A649-AEDB-BA62A3C88B27}" srcOrd="0" destOrd="0" presId="urn:microsoft.com/office/officeart/2008/layout/VerticalCurvedList"/>
    <dgm:cxn modelId="{5DA441B0-8CFA-8042-B305-FE6F9F34CD89}" type="presOf" srcId="{6BA7D273-2B6E-2E48-80D9-909DB4B92E9D}" destId="{BDD8A557-FA1E-454F-A68F-5973056888A2}" srcOrd="0" destOrd="0" presId="urn:microsoft.com/office/officeart/2008/layout/VerticalCurvedList"/>
    <dgm:cxn modelId="{51DE8DC1-E851-C049-9702-A9C88D43A79B}" srcId="{6BA7D273-2B6E-2E48-80D9-909DB4B92E9D}" destId="{2F9A21B6-360E-9648-B52B-F64124C02C57}" srcOrd="5" destOrd="0" parTransId="{4473DD31-BA14-2E48-AC72-606E00145CB3}" sibTransId="{05BEF2CA-EA7D-6348-9462-4DF0334331CC}"/>
    <dgm:cxn modelId="{D84612E7-B8B1-9142-BFA4-AEAAD79D19CC}" type="presOf" srcId="{5CE0DC1D-515F-3C42-B4F3-D67B6239DC44}" destId="{FB133E24-3EA1-5949-AAC2-F1E450386301}" srcOrd="0" destOrd="0" presId="urn:microsoft.com/office/officeart/2008/layout/VerticalCurvedList"/>
    <dgm:cxn modelId="{F53F14F3-3743-2D47-A588-200DCC5C658D}" type="presOf" srcId="{46C3EE9F-A601-4F49-8217-7C30D99EA075}" destId="{E7792BAF-451C-E946-9F07-64829FAC56AF}" srcOrd="0" destOrd="0" presId="urn:microsoft.com/office/officeart/2008/layout/VerticalCurvedList"/>
    <dgm:cxn modelId="{28FE7FCA-4715-BA45-BCD0-787B41CDDFB9}" type="presParOf" srcId="{BDD8A557-FA1E-454F-A68F-5973056888A2}" destId="{2D08FCB9-7B02-F149-BACA-43FA3700A31D}" srcOrd="0" destOrd="0" presId="urn:microsoft.com/office/officeart/2008/layout/VerticalCurvedList"/>
    <dgm:cxn modelId="{B92A10FC-D4D7-EF47-92DB-4DE2C96712B9}" type="presParOf" srcId="{2D08FCB9-7B02-F149-BACA-43FA3700A31D}" destId="{3271C49D-4D92-0640-A45A-10287960BFCB}" srcOrd="0" destOrd="0" presId="urn:microsoft.com/office/officeart/2008/layout/VerticalCurvedList"/>
    <dgm:cxn modelId="{EB5D367F-E6D7-6A48-B93A-3DA0DE8B6387}" type="presParOf" srcId="{3271C49D-4D92-0640-A45A-10287960BFCB}" destId="{DC713B69-BF76-6F4C-9FAA-A6A5F722FFBC}" srcOrd="0" destOrd="0" presId="urn:microsoft.com/office/officeart/2008/layout/VerticalCurvedList"/>
    <dgm:cxn modelId="{6F4A3F78-0CB2-994D-8189-DC4EE982699A}" type="presParOf" srcId="{3271C49D-4D92-0640-A45A-10287960BFCB}" destId="{E7792BAF-451C-E946-9F07-64829FAC56AF}" srcOrd="1" destOrd="0" presId="urn:microsoft.com/office/officeart/2008/layout/VerticalCurvedList"/>
    <dgm:cxn modelId="{800EC6AE-03A8-ED4F-9D83-0EB88A53ADF6}" type="presParOf" srcId="{3271C49D-4D92-0640-A45A-10287960BFCB}" destId="{100AFE4B-CEB9-2643-A9AA-651C98664F5A}" srcOrd="2" destOrd="0" presId="urn:microsoft.com/office/officeart/2008/layout/VerticalCurvedList"/>
    <dgm:cxn modelId="{0BFF96E0-145C-C64B-8621-E930D20459C3}" type="presParOf" srcId="{3271C49D-4D92-0640-A45A-10287960BFCB}" destId="{7646546D-FCE4-3B42-9A5C-232711FD757F}" srcOrd="3" destOrd="0" presId="urn:microsoft.com/office/officeart/2008/layout/VerticalCurvedList"/>
    <dgm:cxn modelId="{8EB7A17B-1457-0144-9F7C-209EE3423EBF}" type="presParOf" srcId="{2D08FCB9-7B02-F149-BACA-43FA3700A31D}" destId="{DCAEEE95-BBD9-5944-9719-F6E3BEB2D72F}" srcOrd="1" destOrd="0" presId="urn:microsoft.com/office/officeart/2008/layout/VerticalCurvedList"/>
    <dgm:cxn modelId="{F28C49A1-3CED-6140-A69E-7D16FCD239EC}" type="presParOf" srcId="{2D08FCB9-7B02-F149-BACA-43FA3700A31D}" destId="{7502A75F-0991-3C40-8A5D-2D0C72C11A73}" srcOrd="2" destOrd="0" presId="urn:microsoft.com/office/officeart/2008/layout/VerticalCurvedList"/>
    <dgm:cxn modelId="{0B8CB0D1-0B43-774C-AB62-1CDF546AEF96}" type="presParOf" srcId="{7502A75F-0991-3C40-8A5D-2D0C72C11A73}" destId="{A8B3D375-8C36-D44A-A440-2C30A439564A}" srcOrd="0" destOrd="0" presId="urn:microsoft.com/office/officeart/2008/layout/VerticalCurvedList"/>
    <dgm:cxn modelId="{20067863-829B-E947-A388-9B686833293F}" type="presParOf" srcId="{2D08FCB9-7B02-F149-BACA-43FA3700A31D}" destId="{873B74BA-7CE7-A94E-9563-BD228DB02BDB}" srcOrd="3" destOrd="0" presId="urn:microsoft.com/office/officeart/2008/layout/VerticalCurvedList"/>
    <dgm:cxn modelId="{67D09000-BCF0-C049-9022-AA13518320DD}" type="presParOf" srcId="{2D08FCB9-7B02-F149-BACA-43FA3700A31D}" destId="{9C0CD22D-FF8A-8C4E-BA8C-25618A6840CE}" srcOrd="4" destOrd="0" presId="urn:microsoft.com/office/officeart/2008/layout/VerticalCurvedList"/>
    <dgm:cxn modelId="{E3D2BFD9-8364-D645-AF2B-A97E79967997}" type="presParOf" srcId="{9C0CD22D-FF8A-8C4E-BA8C-25618A6840CE}" destId="{EE6167FC-2E36-5A43-9ADF-46303A303A72}" srcOrd="0" destOrd="0" presId="urn:microsoft.com/office/officeart/2008/layout/VerticalCurvedList"/>
    <dgm:cxn modelId="{C5D86048-6E70-534E-8898-8A842DCDAD0A}" type="presParOf" srcId="{2D08FCB9-7B02-F149-BACA-43FA3700A31D}" destId="{AF59F46E-90C4-654A-9D05-2B79214BE82A}" srcOrd="5" destOrd="0" presId="urn:microsoft.com/office/officeart/2008/layout/VerticalCurvedList"/>
    <dgm:cxn modelId="{EAA71BAD-E152-204F-8DF2-5F4D9596FA25}" type="presParOf" srcId="{2D08FCB9-7B02-F149-BACA-43FA3700A31D}" destId="{528B97BA-0BC3-CD46-BEFA-B3910FF44120}" srcOrd="6" destOrd="0" presId="urn:microsoft.com/office/officeart/2008/layout/VerticalCurvedList"/>
    <dgm:cxn modelId="{5397D634-2C8E-3E48-AA4E-A52D8BF70B45}" type="presParOf" srcId="{528B97BA-0BC3-CD46-BEFA-B3910FF44120}" destId="{B94151A7-4FD0-8147-97DF-7E73555B393A}" srcOrd="0" destOrd="0" presId="urn:microsoft.com/office/officeart/2008/layout/VerticalCurvedList"/>
    <dgm:cxn modelId="{7B0C0350-E15E-ED42-B613-673D586C2B5A}" type="presParOf" srcId="{2D08FCB9-7B02-F149-BACA-43FA3700A31D}" destId="{BE041EB9-2C5C-A649-AEDB-BA62A3C88B27}" srcOrd="7" destOrd="0" presId="urn:microsoft.com/office/officeart/2008/layout/VerticalCurvedList"/>
    <dgm:cxn modelId="{F3E31274-1C77-BE41-B862-84B705BC3FBA}" type="presParOf" srcId="{2D08FCB9-7B02-F149-BACA-43FA3700A31D}" destId="{2AD38AF7-D984-064C-906A-6FCE0A501193}" srcOrd="8" destOrd="0" presId="urn:microsoft.com/office/officeart/2008/layout/VerticalCurvedList"/>
    <dgm:cxn modelId="{A6E38814-905C-2A49-950F-854ACADF0B4B}" type="presParOf" srcId="{2AD38AF7-D984-064C-906A-6FCE0A501193}" destId="{EE8708C0-FDF8-A846-AC72-D464E7D72132}" srcOrd="0" destOrd="0" presId="urn:microsoft.com/office/officeart/2008/layout/VerticalCurvedList"/>
    <dgm:cxn modelId="{C10A80F3-BA43-2B45-BB69-B99C60E0ED8D}" type="presParOf" srcId="{2D08FCB9-7B02-F149-BACA-43FA3700A31D}" destId="{FB133E24-3EA1-5949-AAC2-F1E450386301}" srcOrd="9" destOrd="0" presId="urn:microsoft.com/office/officeart/2008/layout/VerticalCurvedList"/>
    <dgm:cxn modelId="{584F8E9F-0D0B-9C4A-8628-51221B8848EE}" type="presParOf" srcId="{2D08FCB9-7B02-F149-BACA-43FA3700A31D}" destId="{2504B68D-A578-FD4D-B1F8-981CAF87F527}" srcOrd="10" destOrd="0" presId="urn:microsoft.com/office/officeart/2008/layout/VerticalCurvedList"/>
    <dgm:cxn modelId="{5B566BEE-B119-6046-9EC5-E9FDBD0DB6B8}" type="presParOf" srcId="{2504B68D-A578-FD4D-B1F8-981CAF87F527}" destId="{D4E22EEB-94C8-C748-9C34-2D22F4896120}" srcOrd="0" destOrd="0" presId="urn:microsoft.com/office/officeart/2008/layout/VerticalCurvedList"/>
    <dgm:cxn modelId="{F3AFDA25-A070-B548-B907-42AD57390044}" type="presParOf" srcId="{2D08FCB9-7B02-F149-BACA-43FA3700A31D}" destId="{1CBDBF64-9B65-3742-AA8F-647F07D35DFE}" srcOrd="11" destOrd="0" presId="urn:microsoft.com/office/officeart/2008/layout/VerticalCurvedList"/>
    <dgm:cxn modelId="{3A5ED361-A2BD-AD4A-A270-55F53FB9ECC5}" type="presParOf" srcId="{2D08FCB9-7B02-F149-BACA-43FA3700A31D}" destId="{A107E2AB-D8B6-CC41-B7B6-1D455406036E}" srcOrd="12" destOrd="0" presId="urn:microsoft.com/office/officeart/2008/layout/VerticalCurvedList"/>
    <dgm:cxn modelId="{A1BF28E3-799F-ED48-9D59-8AC9D485E407}" type="presParOf" srcId="{A107E2AB-D8B6-CC41-B7B6-1D455406036E}" destId="{812E23BF-2BFE-9749-B3B1-EEFB4FCCD3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92BAF-451C-E946-9F07-64829FAC56AF}">
      <dsp:nvSpPr>
        <dsp:cNvPr id="0" name=""/>
        <dsp:cNvSpPr/>
      </dsp:nvSpPr>
      <dsp:spPr>
        <a:xfrm>
          <a:off x="-5676341" y="-868901"/>
          <a:ext cx="6758161" cy="6758161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EEE95-BBD9-5944-9719-F6E3BEB2D72F}">
      <dsp:nvSpPr>
        <dsp:cNvPr id="0" name=""/>
        <dsp:cNvSpPr/>
      </dsp:nvSpPr>
      <dsp:spPr>
        <a:xfrm>
          <a:off x="473419" y="254530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restrict data access</a:t>
          </a:r>
        </a:p>
      </dsp:txBody>
      <dsp:txXfrm>
        <a:off x="473419" y="254530"/>
        <a:ext cx="7847651" cy="528543"/>
      </dsp:txXfrm>
    </dsp:sp>
    <dsp:sp modelId="{A8B3D375-8C36-D44A-A440-2C30A439564A}">
      <dsp:nvSpPr>
        <dsp:cNvPr id="0" name=""/>
        <dsp:cNvSpPr/>
      </dsp:nvSpPr>
      <dsp:spPr>
        <a:xfrm>
          <a:off x="72788" y="19830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B74BA-7CE7-A94E-9563-BD228DB02BDB}">
      <dsp:nvSpPr>
        <dsp:cNvPr id="0" name=""/>
        <dsp:cNvSpPr/>
      </dsp:nvSpPr>
      <dsp:spPr>
        <a:xfrm>
          <a:off x="837891" y="1057086"/>
          <a:ext cx="7412888" cy="5285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Grants are made easier</a:t>
          </a:r>
        </a:p>
      </dsp:txBody>
      <dsp:txXfrm>
        <a:off x="837891" y="1057086"/>
        <a:ext cx="7412888" cy="528543"/>
      </dsp:txXfrm>
    </dsp:sp>
    <dsp:sp modelId="{EE6167FC-2E36-5A43-9ADF-46303A303A72}">
      <dsp:nvSpPr>
        <dsp:cNvPr id="0" name=""/>
        <dsp:cNvSpPr/>
      </dsp:nvSpPr>
      <dsp:spPr>
        <a:xfrm>
          <a:off x="507551" y="991018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F46E-90C4-654A-9D05-2B79214BE82A}">
      <dsp:nvSpPr>
        <dsp:cNvPr id="0" name=""/>
        <dsp:cNvSpPr/>
      </dsp:nvSpPr>
      <dsp:spPr>
        <a:xfrm>
          <a:off x="1036697" y="1849801"/>
          <a:ext cx="7214082" cy="5285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have better control over data</a:t>
          </a:r>
        </a:p>
      </dsp:txBody>
      <dsp:txXfrm>
        <a:off x="1036697" y="1849801"/>
        <a:ext cx="7214082" cy="528543"/>
      </dsp:txXfrm>
    </dsp:sp>
    <dsp:sp modelId="{B94151A7-4FD0-8147-97DF-7E73555B393A}">
      <dsp:nvSpPr>
        <dsp:cNvPr id="0" name=""/>
        <dsp:cNvSpPr/>
      </dsp:nvSpPr>
      <dsp:spPr>
        <a:xfrm>
          <a:off x="706358" y="1783733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41EB9-2C5C-A649-AEDB-BA62A3C88B27}">
      <dsp:nvSpPr>
        <dsp:cNvPr id="0" name=""/>
        <dsp:cNvSpPr/>
      </dsp:nvSpPr>
      <dsp:spPr>
        <a:xfrm>
          <a:off x="1036697" y="2642013"/>
          <a:ext cx="7214082" cy="5285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make complex queries look simpler</a:t>
          </a:r>
        </a:p>
      </dsp:txBody>
      <dsp:txXfrm>
        <a:off x="1036697" y="2642013"/>
        <a:ext cx="7214082" cy="528543"/>
      </dsp:txXfrm>
    </dsp:sp>
    <dsp:sp modelId="{EE8708C0-FDF8-A846-AC72-D464E7D72132}">
      <dsp:nvSpPr>
        <dsp:cNvPr id="0" name=""/>
        <dsp:cNvSpPr/>
      </dsp:nvSpPr>
      <dsp:spPr>
        <a:xfrm>
          <a:off x="706358" y="2575945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33E24-3EA1-5949-AAC2-F1E450386301}">
      <dsp:nvSpPr>
        <dsp:cNvPr id="0" name=""/>
        <dsp:cNvSpPr/>
      </dsp:nvSpPr>
      <dsp:spPr>
        <a:xfrm>
          <a:off x="837891" y="3434728"/>
          <a:ext cx="7412888" cy="528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 provide data independence</a:t>
          </a:r>
        </a:p>
      </dsp:txBody>
      <dsp:txXfrm>
        <a:off x="837891" y="3434728"/>
        <a:ext cx="7412888" cy="528543"/>
      </dsp:txXfrm>
    </dsp:sp>
    <dsp:sp modelId="{D4E22EEB-94C8-C748-9C34-2D22F4896120}">
      <dsp:nvSpPr>
        <dsp:cNvPr id="0" name=""/>
        <dsp:cNvSpPr/>
      </dsp:nvSpPr>
      <dsp:spPr>
        <a:xfrm>
          <a:off x="507551" y="3368660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BF64-9B65-3742-AA8F-647F07D35DFE}">
      <dsp:nvSpPr>
        <dsp:cNvPr id="0" name=""/>
        <dsp:cNvSpPr/>
      </dsp:nvSpPr>
      <dsp:spPr>
        <a:xfrm>
          <a:off x="403128" y="4227442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kern="1200">
              <a:latin typeface="+mn-lt"/>
            </a:rPr>
            <a:t>To present different views of the same data</a:t>
          </a:r>
          <a:endParaRPr lang="en-US" sz="2700" kern="1200" dirty="0"/>
        </a:p>
      </dsp:txBody>
      <dsp:txXfrm>
        <a:off x="403128" y="4227442"/>
        <a:ext cx="7847651" cy="528543"/>
      </dsp:txXfrm>
    </dsp:sp>
    <dsp:sp modelId="{812E23BF-2BFE-9749-B3B1-EEFB4FCCD3A6}">
      <dsp:nvSpPr>
        <dsp:cNvPr id="0" name=""/>
        <dsp:cNvSpPr/>
      </dsp:nvSpPr>
      <dsp:spPr>
        <a:xfrm>
          <a:off x="72788" y="416137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9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5A4280-3D0D-4C62-A9CF-B4A08767A7D9}" type="slidenum">
              <a:rPr lang="en-US" b="0" smtClean="0"/>
              <a:pPr/>
              <a:t>23</a:t>
            </a:fld>
            <a:endParaRPr lang="en-US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24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9921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25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7651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26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27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28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29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8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05A664B-FF17-804C-A2D2-BC6259ADD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8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8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5C0C7-CF70-4E0E-9C9E-8E0C9680550B}" type="slidenum">
              <a:rPr lang="en-US" b="0" smtClean="0"/>
              <a:pPr/>
              <a:t>34</a:t>
            </a:fld>
            <a:endParaRPr lang="en-US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3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EEFCEBB-12B4-472D-B36F-0FD1CB2F1D30}" type="slidenum">
              <a:rPr lang="en-US" b="0" smtClean="0"/>
              <a:pPr/>
              <a:t>35</a:t>
            </a:fld>
            <a:endParaRPr lang="en-US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2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942B0B-CF3C-43A2-B00E-EF8BEDEB9864}" type="slidenum">
              <a:rPr lang="en-US" b="0" smtClean="0"/>
              <a:pPr/>
              <a:t>36</a:t>
            </a:fld>
            <a:endParaRPr lang="en-US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05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A202DE-BB9D-4AF2-B8A0-3DFC09260EC2}" type="slidenum">
              <a:rPr lang="en-US" b="0" smtClean="0"/>
              <a:pPr/>
              <a:t>37</a:t>
            </a:fld>
            <a:endParaRPr lang="en-US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3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6530455-E7FD-0E41-8B29-812B2EACF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8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CE289DA-74FA-1E47-96A7-3C421DD9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494498A-253D-054C-9E96-1751D7615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61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68E6513-C4A8-CD47-8F11-DBBB9CDC4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318BCB2-4D4F-5349-827A-2959AB782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7331E3F-EB4B-F548-9D26-A91C1CF43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6F864B8-72F5-3A49-95AF-B043DDF52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0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1EBE8D5-DCC8-E549-B91B-FD94D7EF4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07E26BA-F6B4-3547-9C81-26A7A33D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F0DD226-14D3-CC4E-BD03-85F190547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4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3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7CEADFF-8129-044A-8993-ADC0CBCB4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501EB4C-0CAE-5C4B-ADFC-825230179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2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F8C3FE6-F45D-5149-8A96-86DA3AF3B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3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6797997" cy="4883383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2671"/>
            <a:ext cx="4779980" cy="4883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EE4F37-9C4B-FD44-83A9-0F0F3531B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9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6538"/>
            <a:ext cx="5386917" cy="533127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491048"/>
            <a:ext cx="5389033" cy="529481"/>
          </a:xfrm>
        </p:spPr>
        <p:txBody>
          <a:bodyPr lIns="45720" tIns="0" rIns="45720" bIns="0" anchor="ctr"/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 hasCustomPrompt="1"/>
          </p:nvPr>
        </p:nvSpPr>
        <p:spPr>
          <a:xfrm>
            <a:off x="609600" y="2053738"/>
            <a:ext cx="5386917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53738"/>
            <a:ext cx="5389033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444922-9BB4-324B-BD9E-1D6F10F02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794786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125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27" r:id="rId3"/>
    <p:sldLayoutId id="2147483731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employees who have same job id say </a:t>
            </a:r>
            <a:r>
              <a:rPr lang="en-US" dirty="0" err="1"/>
              <a:t>Nayer</a:t>
            </a:r>
            <a:r>
              <a:rPr lang="en-US" dirty="0"/>
              <a:t> but draw higher salary than her: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AND    salary &gt;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);</a:t>
            </a:r>
          </a:p>
          <a:p>
            <a:pPr marL="640080" lvl="2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dirty="0"/>
              <a:t>This query can also be written using equivalent join version: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e2.last_name, e2.job_id, e2.salary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  Employees e1, Employees e2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 e1.last_name = '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'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e2.job_id = e1.job_id 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   e2.salary &gt; e1.salary;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EXAMPLE</a:t>
            </a:r>
            <a:endParaRPr lang="en-IN" dirty="0"/>
          </a:p>
        </p:txBody>
      </p:sp>
      <p:sp>
        <p:nvSpPr>
          <p:cNvPr id="7" name="Vertical Scroll 6"/>
          <p:cNvSpPr/>
          <p:nvPr/>
        </p:nvSpPr>
        <p:spPr>
          <a:xfrm>
            <a:off x="8337032" y="4856814"/>
            <a:ext cx="1873769" cy="1467787"/>
          </a:xfrm>
          <a:prstGeom prst="verticalScroll">
            <a:avLst>
              <a:gd name="adj" fmla="val 8725"/>
            </a:avLst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9144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Not all sub-queries can be converted into equivalent JOIN statements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F2A-84C5-1C45-8878-327CEE900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8F25A-3953-824B-BBD3-250448A6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database executes the subqueries first</a:t>
            </a:r>
          </a:p>
          <a:p>
            <a:r>
              <a:rPr lang="en-US" dirty="0"/>
              <a:t>It returns results into the HAVING clause of the main query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HAVING   MIN(salary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) &gt; (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50);</a:t>
            </a:r>
          </a:p>
          <a:p>
            <a:pPr>
              <a:spcBef>
                <a:spcPct val="0"/>
              </a:spcBef>
            </a:pPr>
            <a:r>
              <a:rPr lang="en-US" dirty="0"/>
              <a:t>Following query results in error as the inner query returns multiple rows:</a:t>
            </a:r>
            <a:endParaRPr 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= (SELECT  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FUNCTIONS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B0F1E-06CA-2241-A8D5-CCDE6307B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FC50-16E0-154B-9EE9-195789650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6A1EA-D7B1-904C-96D7-914C43E8ED35}"/>
              </a:ext>
            </a:extLst>
          </p:cNvPr>
          <p:cNvSpPr/>
          <p:nvPr/>
        </p:nvSpPr>
        <p:spPr>
          <a:xfrm>
            <a:off x="8795400" y="2155764"/>
            <a:ext cx="3004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departments whose minimum salary is more than the min. salary of dept 50.</a:t>
            </a:r>
          </a:p>
        </p:txBody>
      </p:sp>
    </p:spTree>
    <p:extLst>
      <p:ext uri="{BB962C8B-B14F-4D97-AF65-F5344CB8AC3E}">
        <p14:creationId xmlns:p14="http://schemas.microsoft.com/office/powerpoint/2010/main" val="163675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Single-row sub query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Multiple-row sub query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IN" dirty="0"/>
              <a:t>Returns one row</a:t>
            </a:r>
          </a:p>
          <a:p>
            <a:r>
              <a:rPr lang="en-IN" dirty="0"/>
              <a:t>Scalar sub query returns a single row with one column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IN" dirty="0"/>
              <a:t>= 	equal</a:t>
            </a:r>
          </a:p>
          <a:p>
            <a:pPr lvl="1"/>
            <a:r>
              <a:rPr lang="en-IN"/>
              <a:t>&gt; </a:t>
            </a:r>
            <a:r>
              <a:rPr lang="en-IN" dirty="0"/>
              <a:t>	greater than</a:t>
            </a:r>
          </a:p>
          <a:p>
            <a:pPr lvl="1"/>
            <a:r>
              <a:rPr lang="en-IN" dirty="0"/>
              <a:t>&gt;= greater than or equal</a:t>
            </a:r>
          </a:p>
          <a:p>
            <a:pPr lvl="1"/>
            <a:r>
              <a:rPr lang="en-IN" dirty="0"/>
              <a:t>&lt; 	less than</a:t>
            </a:r>
          </a:p>
          <a:p>
            <a:pPr lvl="1"/>
            <a:r>
              <a:rPr lang="en-IN" dirty="0"/>
              <a:t>&lt;= less than or equal </a:t>
            </a:r>
          </a:p>
          <a:p>
            <a:pPr lvl="1"/>
            <a:r>
              <a:rPr lang="en-IN"/>
              <a:t>&lt;&gt; not </a:t>
            </a:r>
            <a:r>
              <a:rPr lang="en-IN" dirty="0"/>
              <a:t>equal 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Return multiple rows</a:t>
            </a:r>
          </a:p>
          <a:p>
            <a:r>
              <a:rPr lang="en-IN" dirty="0"/>
              <a:t>Commonly used to generate result sets which are passed to a DML or SELECT statement for further processing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US" dirty="0"/>
              <a:t>IN: equal to any member in the list</a:t>
            </a:r>
          </a:p>
          <a:p>
            <a:pPr lvl="1"/>
            <a:r>
              <a:rPr lang="en-US" dirty="0"/>
              <a:t>NOT IN: not equal to any member in the list</a:t>
            </a:r>
          </a:p>
          <a:p>
            <a:pPr lvl="1"/>
            <a:r>
              <a:rPr lang="en-US" dirty="0"/>
              <a:t>ANY: returns rows that match with any of the values in the list</a:t>
            </a:r>
          </a:p>
          <a:p>
            <a:pPr lvl="1"/>
            <a:r>
              <a:rPr lang="en-US" dirty="0"/>
              <a:t>ALL: returns rows that match with all the values in the list</a:t>
            </a:r>
          </a:p>
          <a:p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D6E5ED-7DF1-EA4D-A8E9-1B71D327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FD83-7292-ED48-823F-5B66D3B9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SUBQUERY: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31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List employees who work in countries other than US &amp; UK:</a:t>
            </a:r>
          </a:p>
          <a:p>
            <a:endParaRPr lang="en-IN" dirty="0"/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FROM  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	   (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        WHERE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IN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    		(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FROM Locations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             	 WHERE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country_id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NOT IN ('US','UK')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));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 WITHIN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1B5EB-F311-B348-A549-15F563F2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2A7A-9C4A-484E-8B2D-3D34869CD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each value in a list or a query output</a:t>
            </a:r>
          </a:p>
          <a:p>
            <a:r>
              <a:rPr lang="en-US" dirty="0"/>
              <a:t>Must be preceded by =, !=, &gt;, &lt;, &lt;= or &gt;=.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FALSE if the query returns no rows</a:t>
            </a:r>
          </a:p>
          <a:p>
            <a:r>
              <a:rPr lang="en-US" dirty="0"/>
              <a:t>List employees and their job id &amp; salary whose salary is less than any of the IT_PROG's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ANY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&lt;&gt; 'IT_PROG';</a:t>
            </a:r>
          </a:p>
          <a:p>
            <a:pPr marL="393192" lvl="1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SUBQUERY: USING ANY CLAUSE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0CB6-5E62-7744-91E2-75AFF3344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5FE74D-9EAC-8342-B269-560A3620B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2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every value in a list or returned by a query</a:t>
            </a:r>
          </a:p>
          <a:p>
            <a:r>
              <a:rPr lang="en-US" dirty="0"/>
              <a:t>Must be preceded by =, !=, &gt;, &lt;, &lt;= or &gt;=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TRUE if the query returns no rows</a:t>
            </a:r>
          </a:p>
          <a:p>
            <a:r>
              <a:rPr lang="en-US" dirty="0"/>
              <a:t>List employees and their job id &amp; salary whose salary is less than all of the IT_PROG's salary: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ALL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</a:t>
            </a:r>
            <a:r>
              <a:rPr lang="en-US" altLang="en-US" err="1">
                <a:solidFill>
                  <a:srgbClr val="000000"/>
                </a:solidFill>
                <a:latin typeface="Courier Regular" pitchFamily="2" charset="0"/>
              </a:rPr>
              <a:t>id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 &lt;&gt; 'IT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_PROG';</a:t>
            </a:r>
          </a:p>
          <a:p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USING ALL CLAUSE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9E1FA-BC48-704E-9710-370CC7908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8F4120-225A-7146-BC04-0242A2B2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A sub query can also be found in the FROM clause</a:t>
            </a:r>
          </a:p>
          <a:p>
            <a:r>
              <a:rPr lang="en-IN" sz="2200" dirty="0"/>
              <a:t>These are called </a:t>
            </a:r>
            <a:r>
              <a:rPr lang="en-IN" sz="2200" i="1" dirty="0"/>
              <a:t>inline views, 'dept' </a:t>
            </a:r>
            <a:r>
              <a:rPr lang="en-IN" sz="2200" dirty="0"/>
              <a:t>in this query example:</a:t>
            </a:r>
          </a:p>
          <a:p>
            <a:endParaRPr lang="en-US" sz="2200" dirty="0"/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FROM   Employees e, 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(SELECT * FROM Departments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&lt;&gt; 1700) dept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	WHERE 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dept.department_id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640080" lvl="2" indent="0">
              <a:buNone/>
            </a:pPr>
            <a:endParaRPr lang="en-IN" sz="17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 IN FROM CLAUSE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7A36A-7B8F-9649-A277-92F664CDC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FC0A5-7995-724C-82DC-2F78D7973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0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Rows in the sub query results are evaluated in the main query in pair-wise comparison. </a:t>
            </a:r>
          </a:p>
          <a:p>
            <a:r>
              <a:rPr lang="en-IN" dirty="0"/>
              <a:t>That is, column-to-column comparison and row-to-row comparison</a:t>
            </a:r>
            <a:endParaRPr lang="en-US" b="1" dirty="0"/>
          </a:p>
          <a:p>
            <a:r>
              <a:rPr lang="en-US" dirty="0"/>
              <a:t>Example: List peers of employee id 123</a:t>
            </a:r>
          </a:p>
          <a:p>
            <a:endParaRPr lang="en-US" sz="19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FROM   Employees e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!= 123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AND (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(SELECT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FROM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 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123);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MULTIPLE-COLUMNS IN SUBQUERY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170D72-67E1-9645-847A-91D461948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7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all the departments where there are no employees working: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Employees);</a:t>
            </a:r>
          </a:p>
          <a:p>
            <a:r>
              <a:rPr lang="en-US" dirty="0"/>
              <a:t>The above query will not return any rows as the </a:t>
            </a:r>
            <a:r>
              <a:rPr lang="en-US" dirty="0" err="1"/>
              <a:t>department_id</a:t>
            </a:r>
            <a:r>
              <a:rPr lang="en-US" dirty="0"/>
              <a:t> of an employee is NULL</a:t>
            </a:r>
          </a:p>
          <a:p>
            <a:r>
              <a:rPr lang="en-US" dirty="0"/>
              <a:t>As there is a NULL value in the subquery, it fails</a:t>
            </a:r>
          </a:p>
          <a:p>
            <a:r>
              <a:rPr lang="en-US" dirty="0"/>
              <a:t>The corrected query will be: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 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 IS NOT NULL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E645-2641-E848-95CF-6E491DE31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B40BC-F7AA-6644-937A-FB01D635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46827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Both inner and the outer query are interdependent</a:t>
            </a:r>
          </a:p>
          <a:p>
            <a:r>
              <a:rPr lang="en-IN" dirty="0"/>
              <a:t>For every row processed by the inner query, the outer query is processed as well</a:t>
            </a:r>
          </a:p>
          <a:p>
            <a:r>
              <a:rPr lang="en-IN" dirty="0"/>
              <a:t>The inner query depends on the outer query before it can be processed</a:t>
            </a:r>
          </a:p>
          <a:p>
            <a:r>
              <a:rPr lang="en-IN" dirty="0"/>
              <a:t>Example: List details of employees who draw more salary than the average salaries of their respective departments and job ids: </a:t>
            </a:r>
            <a:endParaRPr lang="en-US" dirty="0"/>
          </a:p>
          <a:p>
            <a:pPr marL="0" indent="0">
              <a:buNone/>
            </a:pPr>
            <a:endParaRPr lang="en-IN" sz="1500" dirty="0"/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e1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WHERE salary &gt; (SELECT AVG(salary) FROM Employees e2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WHERE e1.department_id = e2.department_id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AND e1.job_id = e2.job_id);</a:t>
            </a:r>
            <a:endParaRPr lang="en-US" sz="2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CORRELATED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8FC438-CBAB-D047-834B-2C5D4D4A2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dimension functions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Describe how to manipulate data</a:t>
            </a:r>
          </a:p>
          <a:p>
            <a:r>
              <a:rPr lang="en-US" dirty="0"/>
              <a:t>Understand how to create different database objects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EXISTS operator is used in queries where the query result depends on whether or not certain rows exist in a table</a:t>
            </a:r>
          </a:p>
          <a:p>
            <a:r>
              <a:rPr lang="en-US" dirty="0"/>
              <a:t>It evaluates to TRUE if the </a:t>
            </a:r>
            <a:r>
              <a:rPr lang="en-US" dirty="0" err="1"/>
              <a:t>subquery</a:t>
            </a:r>
            <a:r>
              <a:rPr lang="en-US" dirty="0"/>
              <a:t> returns at least one row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employees m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EXISTS (SELECT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FROM employees e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e.manager_id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m.employee_id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&gt; 10000);</a:t>
            </a:r>
          </a:p>
          <a:p>
            <a:endParaRPr lang="en-US" dirty="0"/>
          </a:p>
          <a:p>
            <a:r>
              <a:rPr lang="en-US" dirty="0"/>
              <a:t>NOT EXISTS evaluates to TRUE if the subquery returns no rows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* FROM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NOT EXISTS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(SELECT * FROM employees e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 OPERATOR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6652-D13F-8D46-B1AA-6C489834F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35B0-EC19-7941-AC85-4ABD6F77D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212DA9B2-37FE-7949-BC03-3FC2683FBF63}"/>
              </a:ext>
            </a:extLst>
          </p:cNvPr>
          <p:cNvSpPr/>
          <p:nvPr/>
        </p:nvSpPr>
        <p:spPr>
          <a:xfrm>
            <a:off x="7779933" y="4990908"/>
            <a:ext cx="3528147" cy="158221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EXISTS / NOT EXISTS are usually co-related sub-queries; where as, IN / NOT IN are normally independent sub-queries</a:t>
            </a:r>
          </a:p>
        </p:txBody>
      </p:sp>
    </p:spTree>
    <p:extLst>
      <p:ext uri="{BB962C8B-B14F-4D97-AF65-F5344CB8AC3E}">
        <p14:creationId xmlns:p14="http://schemas.microsoft.com/office/powerpoint/2010/main" val="17995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3292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Statements for manipulating the data in the database</a:t>
            </a:r>
          </a:p>
          <a:p>
            <a:pPr lvl="1"/>
            <a:r>
              <a:rPr lang="en-US" dirty="0"/>
              <a:t>INSERT, UPDATE, DELETE, MERGE, …</a:t>
            </a:r>
          </a:p>
          <a:p>
            <a:r>
              <a:rPr lang="en-US" dirty="0"/>
              <a:t>Should use COMMIT to make the changes permanent</a:t>
            </a:r>
          </a:p>
          <a:p>
            <a:r>
              <a:rPr lang="en-US" dirty="0"/>
              <a:t>Use ROLLBACK to undo the changes</a:t>
            </a:r>
          </a:p>
          <a:p>
            <a:r>
              <a:rPr lang="en-US" dirty="0"/>
              <a:t>ROLLBACK will undo till the last commit</a:t>
            </a:r>
          </a:p>
          <a:p>
            <a:r>
              <a:rPr lang="en-US" dirty="0"/>
              <a:t>Any DDL statement executed after DML statements will implicitly COMMIT the changes</a:t>
            </a:r>
          </a:p>
          <a:p>
            <a:r>
              <a:rPr lang="en-US" dirty="0"/>
              <a:t>Hence exercise caution while using DML and DDL statements together to prevent unwanted changes getting </a:t>
            </a:r>
            <a:r>
              <a:rPr lang="en-US" dirty="0" err="1"/>
              <a:t>COMMITted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DML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22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4B683D56-847F-2D44-8E75-579450772062}"/>
              </a:ext>
            </a:extLst>
          </p:cNvPr>
          <p:cNvSpPr/>
          <p:nvPr/>
        </p:nvSpPr>
        <p:spPr>
          <a:xfrm>
            <a:off x="8672512" y="4629150"/>
            <a:ext cx="2071687" cy="144669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DML &amp; DDL slides are provided here for your SYNTAX references</a:t>
            </a:r>
          </a:p>
        </p:txBody>
      </p:sp>
    </p:spTree>
    <p:extLst>
      <p:ext uri="{BB962C8B-B14F-4D97-AF65-F5344CB8AC3E}">
        <p14:creationId xmlns:p14="http://schemas.microsoft.com/office/powerpoint/2010/main" val="319251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insert a new row into a table (one row at a time)</a:t>
            </a:r>
          </a:p>
          <a:p>
            <a:r>
              <a:rPr lang="en-US" dirty="0"/>
              <a:t>List of column names is optional</a:t>
            </a:r>
          </a:p>
          <a:p>
            <a:r>
              <a:rPr lang="en-US" dirty="0"/>
              <a:t>If it is omitted, values for all columns should be passed in the same order as in the table</a:t>
            </a:r>
          </a:p>
          <a:p>
            <a:r>
              <a:rPr lang="en-US" dirty="0"/>
              <a:t>To insert rows with values in specific columns, column names must be mentioned in the query</a:t>
            </a:r>
          </a:p>
          <a:p>
            <a:r>
              <a:rPr lang="en-US" dirty="0"/>
              <a:t>Values for all non-</a:t>
            </a:r>
            <a:r>
              <a:rPr lang="en-US" dirty="0" err="1"/>
              <a:t>nullable</a:t>
            </a:r>
            <a:r>
              <a:rPr lang="en-US" dirty="0"/>
              <a:t> columns must be passed in the INSERT statements</a:t>
            </a:r>
          </a:p>
          <a:p>
            <a:r>
              <a:rPr lang="en-US" dirty="0"/>
              <a:t>Syntax: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INSERT INTO 	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table</a:t>
            </a:r>
            <a:r>
              <a:rPr lang="en-US" err="1">
                <a:latin typeface="Courier Regular" pitchFamily="2" charset="0"/>
                <a:cs typeface="Courier New" pitchFamily="49" charset="0"/>
              </a:rPr>
              <a:t>_</a:t>
            </a:r>
            <a:r>
              <a:rPr lang="en-US">
                <a:latin typeface="Courier Regular" pitchFamily="2" charset="0"/>
                <a:cs typeface="Courier New" pitchFamily="49" charset="0"/>
              </a:rPr>
              <a:t>name&gt; [(&lt;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/s&gt;)] 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VALUES 		(&lt;value 1&gt;, &lt;value 2&gt;,…);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>
          <a:xfrm>
            <a:off x="528354" y="726594"/>
            <a:ext cx="9545006" cy="425374"/>
          </a:xfrm>
        </p:spPr>
        <p:txBody>
          <a:bodyPr lIns="92075" tIns="46038" rIns="92075" bIns="46038" anchor="b">
            <a:spAutoFit/>
          </a:bodyPr>
          <a:lstStyle/>
          <a:p>
            <a:pPr eaLnBrk="1" hangingPunct="1">
              <a:defRPr/>
            </a:pPr>
            <a:r>
              <a:rPr lang="en-US" dirty="0"/>
              <a:t>INSERT INTO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143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86828E-7678-4F02-940F-8A56E3BF073F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940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values in all columns:</a:t>
            </a:r>
            <a:endParaRPr lang="en-US" dirty="0"/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Employees 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VALUES(301, 'Suma', 'Sinha','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ssinha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', '515.124.4579',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SYSDATE, 'AC_MGR', 12500, NULL, 101, 110);</a:t>
            </a:r>
          </a:p>
          <a:p>
            <a:pPr marL="640080" lvl="2" indent="0">
              <a:buNone/>
            </a:pPr>
            <a:endParaRPr lang="en-IN" sz="19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400" dirty="0"/>
              <a:t>Inserting specific columns: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Locations (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VALUES(3300, 'Bengaluru', 'IN');</a:t>
            </a:r>
          </a:p>
          <a:p>
            <a:pPr marL="0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200" dirty="0"/>
              <a:t>NULL will be inserted to rest of the columns in the last case</a:t>
            </a:r>
          </a:p>
          <a:p>
            <a:r>
              <a:rPr lang="en-US" sz="2200" dirty="0"/>
              <a:t>Note that all non-nullable columns should be specified in the column list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using subquery: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US" sz="17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INSERT INTO Departments (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VALUES ((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SELECT MAX(</a:t>
            </a:r>
            <a:r>
              <a:rPr lang="en-IN" sz="2000" dirty="0" err="1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)+10 FROM Departments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),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'Training');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/>
              <a:t>Inserting using  SELECT:</a:t>
            </a: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INSERT INTO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Temp_Emp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* 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50;</a:t>
            </a:r>
          </a:p>
          <a:p>
            <a:endParaRPr lang="en-US" dirty="0"/>
          </a:p>
          <a:p>
            <a:r>
              <a:rPr lang="en-US" dirty="0" err="1"/>
              <a:t>Temp_Emp</a:t>
            </a:r>
            <a:r>
              <a:rPr lang="en-US" dirty="0"/>
              <a:t> should have the same structure as Employees table</a:t>
            </a:r>
          </a:p>
          <a:p>
            <a:endParaRPr lang="en-IN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Updates columns of a table as per the condition specified</a:t>
            </a:r>
          </a:p>
          <a:p>
            <a:r>
              <a:rPr lang="en-US" dirty="0"/>
              <a:t>Syntax: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UPDATE &lt;table name&gt; 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SET   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 [,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&lt;value&gt;, …]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condition(s)];</a:t>
            </a:r>
          </a:p>
          <a:p>
            <a:pPr lvl="2"/>
            <a:endParaRPr lang="en-US" dirty="0"/>
          </a:p>
          <a:p>
            <a:r>
              <a:rPr lang="en-US" dirty="0"/>
              <a:t>Updating All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Employees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commission_pct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NULL;</a:t>
            </a:r>
          </a:p>
          <a:p>
            <a:pPr lvl="2"/>
            <a:endParaRPr lang="en-US" dirty="0"/>
          </a:p>
          <a:p>
            <a:r>
              <a:rPr lang="en-US" dirty="0"/>
              <a:t>Updating Specific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Departments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manager_id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150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IS NULL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&lt;&gt; 1700;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79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Multiple Columns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Locations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street_address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'#24, 4th Main, 7th Sector',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postal_code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'570 100',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state_province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'KA'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 city = 'Bengaluru';</a:t>
            </a:r>
            <a:endParaRPr lang="en-US" sz="1800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Updating using subqueries (needed to access other tables):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Departments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(SELECT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FROM Employees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'ST_MAN' 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hire_date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'01-MAY-95')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IS NULL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LIKE 'IT%';</a:t>
            </a:r>
          </a:p>
          <a:p>
            <a:pPr marL="297180" indent="-34290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84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delete rows from a table as per the condition specified</a:t>
            </a:r>
          </a:p>
          <a:p>
            <a:r>
              <a:rPr lang="en-US" dirty="0"/>
              <a:t>DELETE  command can delete only row(s) and not column(s) from a table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&lt;table name&gt; 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&lt;condition&gt;];</a:t>
            </a:r>
          </a:p>
          <a:p>
            <a:pPr lvl="2"/>
            <a:endParaRPr lang="en-US" dirty="0"/>
          </a:p>
          <a:p>
            <a:r>
              <a:rPr lang="en-US" dirty="0"/>
              <a:t>Deleting All Rows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Jobs;</a:t>
            </a:r>
          </a:p>
          <a:p>
            <a:endParaRPr lang="en-US" dirty="0"/>
          </a:p>
          <a:p>
            <a:r>
              <a:rPr lang="en-US" dirty="0"/>
              <a:t>Important note: Parent record will not get deleted if it has child records i.e. if there are employees in a given </a:t>
            </a:r>
            <a:r>
              <a:rPr lang="en-US" dirty="0" err="1"/>
              <a:t>job_id</a:t>
            </a:r>
            <a:r>
              <a:rPr lang="en-US" dirty="0"/>
              <a:t>, then that </a:t>
            </a:r>
            <a:r>
              <a:rPr lang="en-US" dirty="0" err="1"/>
              <a:t>job_id</a:t>
            </a:r>
            <a:r>
              <a:rPr lang="en-US" dirty="0"/>
              <a:t> row can not be deleted unless all its child records are deleted</a:t>
            </a:r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70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Specific Rows: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Employees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199;</a:t>
            </a:r>
          </a:p>
          <a:p>
            <a:pPr lvl="2"/>
            <a:endParaRPr lang="en-US" dirty="0"/>
          </a:p>
          <a:p>
            <a:r>
              <a:rPr lang="en-US" dirty="0"/>
              <a:t>Deleting rows based on conditions that are based on other tables</a:t>
            </a:r>
          </a:p>
          <a:p>
            <a:r>
              <a:rPr lang="en-US" dirty="0"/>
              <a:t>Deleting departments where there are no employees working: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Departments d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NOT EXISTS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1 FROM Employees e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/>
              <a:t>Note: Since the EXISTS clause subquery checks for existence of a row in the subquery, it doesn't matter which column gets selected in the subquery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14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28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COMMIT statement makes the changes made by the DML statements, permanent</a:t>
            </a:r>
          </a:p>
          <a:p>
            <a:r>
              <a:rPr lang="en-US"/>
              <a:t>A ROLLBACK will rollback or undo all the changes (but not after COMMIT)</a:t>
            </a:r>
          </a:p>
          <a:p>
            <a:r>
              <a:rPr lang="en-US"/>
              <a:t>ROLLBACK to &lt;savepoint&gt; will undo the changes till the save point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NOTE: DML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7326351" y="1366079"/>
            <a:ext cx="4630057" cy="487997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UPDATE Books SET …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SAVEPOINT sp1;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</a:t>
            </a:r>
            <a:r>
              <a:rPr lang="en-US" sz="1900" dirty="0" err="1">
                <a:latin typeface="Courier" pitchFamily="2" charset="0"/>
                <a:cs typeface="Arial Narrow" panose="020B0604020202020204" pitchFamily="34" charset="0"/>
              </a:rPr>
              <a:t>Book_Sales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 …</a:t>
            </a:r>
            <a:r>
              <a:rPr lang="en-US" sz="2200" dirty="0">
                <a:latin typeface="Courier" pitchFamily="2" charset="0"/>
                <a:cs typeface="Arial Narrow" panose="020B0604020202020204" pitchFamily="34" charset="0"/>
              </a:rPr>
              <a:t> </a:t>
            </a:r>
            <a:endParaRPr lang="en-US" dirty="0">
              <a:latin typeface="Courier" pitchFamily="2" charset="0"/>
              <a:cs typeface="Arial Narrow" panose="020B0604020202020204" pitchFamily="34" charset="0"/>
            </a:endParaRP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DELETE FROM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ROLLBACK TO </a:t>
            </a:r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sp1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COMMIT;</a:t>
            </a:r>
            <a:endParaRPr lang="en-US" sz="2200" dirty="0">
              <a:latin typeface="Courier" pitchFamily="2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Example: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ROLLBACK will rollback the last 2 INSERT &amp; DELETE statements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COMMIT will commit first INSERT &amp; UPDATE statements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5725" y="6356349"/>
            <a:ext cx="5910263" cy="365125"/>
          </a:xfrm>
        </p:spPr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DF7C0474-FAC8-4A61-AE60-AF58C3E147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1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With COMMIT and ROLLBACK statements, you can: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Ensure data consistency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Preview data changes before making changes permanent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Group logically related operations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COMMIT AND ROLLBACK STATEMENTS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A847F-372E-E44A-9B0D-385B2B23C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F2AAF-432F-5845-B5A4-45A196568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0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DDL to Create and Manage Tables</a:t>
            </a:r>
          </a:p>
        </p:txBody>
      </p:sp>
    </p:spTree>
    <p:extLst>
      <p:ext uri="{BB962C8B-B14F-4D97-AF65-F5344CB8AC3E}">
        <p14:creationId xmlns:p14="http://schemas.microsoft.com/office/powerpoint/2010/main" val="242227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CREATE &lt;object&gt;</a:t>
            </a:r>
          </a:p>
          <a:p>
            <a:r>
              <a:rPr lang="en-US" dirty="0">
                <a:latin typeface="Courier" pitchFamily="2" charset="0"/>
              </a:rPr>
              <a:t>ALTER &lt;object&gt;</a:t>
            </a:r>
          </a:p>
          <a:p>
            <a:r>
              <a:rPr lang="en-US" dirty="0">
                <a:latin typeface="Courier" pitchFamily="2" charset="0"/>
              </a:rPr>
              <a:t>DROP &lt;object&gt;</a:t>
            </a:r>
          </a:p>
          <a:p>
            <a:r>
              <a:rPr lang="en-US" dirty="0">
                <a:latin typeface="Courier" pitchFamily="2" charset="0"/>
              </a:rPr>
              <a:t>TRUNCATE &lt;object&gt;</a:t>
            </a:r>
          </a:p>
          <a:p>
            <a:r>
              <a:rPr lang="en-US" dirty="0">
                <a:latin typeface="Courier" pitchFamily="2" charset="0"/>
              </a:rPr>
              <a:t>COMMENT &lt;object&gt;</a:t>
            </a:r>
          </a:p>
          <a:p>
            <a:r>
              <a:rPr lang="en-US" dirty="0">
                <a:latin typeface="Courier" pitchFamily="2" charset="0"/>
              </a:rPr>
              <a:t>RENAME &lt;object&gt;</a:t>
            </a:r>
          </a:p>
          <a:p>
            <a:endParaRPr lang="en-US" dirty="0"/>
          </a:p>
          <a:p>
            <a:r>
              <a:rPr lang="en-US" dirty="0"/>
              <a:t> &lt;object&gt; can be TABLE, VIEW, INDEX, SEQUENCE,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DDL Statements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4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 ,NOT NULL and UNIQUE</a:t>
            </a:r>
          </a:p>
          <a:p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CREATE TABLE </a:t>
            </a:r>
            <a:r>
              <a:rPr lang="en-US" dirty="0" err="1">
                <a:latin typeface="Courier" pitchFamily="2" charset="0"/>
              </a:rPr>
              <a:t>Savings_Account_Details</a:t>
            </a:r>
            <a:endParaRPr lang="en-US" dirty="0">
              <a:latin typeface="Courier" pitchFamily="2" charset="0"/>
            </a:endParaRP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(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Cust_Id</a:t>
            </a:r>
            <a:r>
              <a:rPr lang="en-US" dirty="0">
                <a:latin typeface="Courier" pitchFamily="2" charset="0"/>
              </a:rPr>
              <a:t> INT(8) PRIMARY KEY,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Cust_FName</a:t>
            </a:r>
            <a:r>
              <a:rPr lang="en-US" dirty="0">
                <a:latin typeface="Courier" pitchFamily="2" charset="0"/>
              </a:rPr>
              <a:t> VARCHAR(20) NOT NULL,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Cust_Lname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Account_No</a:t>
            </a:r>
            <a:r>
              <a:rPr lang="en-US" dirty="0">
                <a:latin typeface="Courier" pitchFamily="2" charset="0"/>
              </a:rPr>
              <a:t> BIGINT(18) NOT NULL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Branch_code</a:t>
            </a:r>
            <a:r>
              <a:rPr lang="en-US" dirty="0">
                <a:latin typeface="Courier" pitchFamily="2" charset="0"/>
              </a:rPr>
              <a:t> VARCHAR(10) NOT NULL,			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Cust_Email</a:t>
            </a:r>
            <a:r>
              <a:rPr lang="en-US" dirty="0">
                <a:latin typeface="Courier" pitchFamily="2" charset="0"/>
              </a:rPr>
              <a:t> VARCHAR(50)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Cust_Phone_No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Curr_Balance</a:t>
            </a:r>
            <a:r>
              <a:rPr lang="en-US" dirty="0">
                <a:latin typeface="Courier" pitchFamily="2" charset="0"/>
              </a:rPr>
              <a:t>  DECIMAL (20, 2) NOT NULL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);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CREATE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E6D9AB-0CEB-473F-AC96-787B00DE92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modify the structure of table</a:t>
            </a:r>
          </a:p>
          <a:p>
            <a:r>
              <a:rPr lang="en-US" dirty="0"/>
              <a:t>Syntax:</a:t>
            </a: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tablename</a:t>
            </a:r>
            <a:r>
              <a:rPr lang="en-US" dirty="0">
                <a:latin typeface="Courier" pitchFamily="2" charset="0"/>
              </a:rPr>
              <a:t> (ADD/MODIFY/RENAME/DROP </a:t>
            </a:r>
            <a:r>
              <a:rPr lang="en-US" dirty="0" err="1">
                <a:latin typeface="Courier" pitchFamily="2" charset="0"/>
              </a:rPr>
              <a:t>column_name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/>
              <a:t>Examples:</a:t>
            </a:r>
            <a:endParaRPr lang="en-IN" dirty="0"/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ADD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VARCHAR(20);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MODIFY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INT(10);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DROP COLUMN </a:t>
            </a:r>
            <a:r>
              <a:rPr lang="en-US" dirty="0" err="1">
                <a:latin typeface="Courier" pitchFamily="2" charset="0"/>
              </a:rPr>
              <a:t>contact_no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RENAME COLUMN </a:t>
            </a:r>
            <a:r>
              <a:rPr lang="en-US" dirty="0" err="1">
                <a:latin typeface="Courier" pitchFamily="2" charset="0"/>
              </a:rPr>
              <a:t>job_id</a:t>
            </a:r>
            <a:r>
              <a:rPr lang="en-US" dirty="0">
                <a:latin typeface="Courier" pitchFamily="2" charset="0"/>
              </a:rPr>
              <a:t> TO </a:t>
            </a:r>
            <a:r>
              <a:rPr lang="en-US" dirty="0" err="1">
                <a:latin typeface="Courier" pitchFamily="2" charset="0"/>
              </a:rPr>
              <a:t>job_code</a:t>
            </a:r>
            <a:r>
              <a:rPr lang="en-US" dirty="0">
                <a:latin typeface="Courier" pitchFamily="2" charset="0"/>
              </a:rPr>
              <a:t>;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 TABLE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D232D8-D9AC-4C78-8343-294DBED5A5E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756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All Rows of a table:</a:t>
            </a:r>
          </a:p>
          <a:p>
            <a:endParaRPr lang="en-US" dirty="0"/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TRUNCATE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endParaRPr lang="en-US" dirty="0"/>
          </a:p>
          <a:p>
            <a:r>
              <a:rPr lang="en-US" dirty="0"/>
              <a:t>Similar to DELETE, without a WHERE clause</a:t>
            </a:r>
          </a:p>
          <a:p>
            <a:r>
              <a:rPr lang="en-US" dirty="0"/>
              <a:t>It is very fast on both large and small tables</a:t>
            </a:r>
          </a:p>
          <a:p>
            <a:r>
              <a:rPr lang="en-US" dirty="0"/>
              <a:t>Cannot undo TRUNCATE (using ROLLBACK) unlike DELETE</a:t>
            </a:r>
          </a:p>
          <a:p>
            <a:r>
              <a:rPr lang="en-US" dirty="0"/>
              <a:t>TRUNCATE is DDL and, like all DDL, performs an implicit commit </a:t>
            </a:r>
          </a:p>
          <a:p>
            <a:r>
              <a:rPr lang="en-US" dirty="0"/>
              <a:t>Hence, any uncommitted DML changes will also be committed with the TRUNCATE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TRUNCATE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34238-EB4B-46A2-8669-F98C1FC2C5E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1828800" y="3101976"/>
            <a:ext cx="85344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spcBef>
                <a:spcPct val="20000"/>
              </a:spcBef>
              <a:buClr>
                <a:schemeClr val="tx2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DROP TABLE</a:t>
            </a:r>
          </a:p>
          <a:p>
            <a:pPr lvl="1"/>
            <a:r>
              <a:rPr lang="en-US" dirty="0"/>
              <a:t>Deletes table structure</a:t>
            </a:r>
          </a:p>
          <a:p>
            <a:pPr lvl="1"/>
            <a:r>
              <a:rPr lang="en-US" dirty="0"/>
              <a:t>Cannot be recovered</a:t>
            </a:r>
          </a:p>
          <a:p>
            <a:pPr lvl="1"/>
            <a:r>
              <a:rPr lang="en-US" dirty="0"/>
              <a:t>Should be used with caution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DROP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2"/>
            <a:endParaRPr lang="en-US" dirty="0"/>
          </a:p>
          <a:p>
            <a:r>
              <a:rPr lang="en-IN" dirty="0"/>
              <a:t>NOTE: Cannot drop the table with unique or primary keys referenced by foreign keys in another table.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DROP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972C86-1E29-4208-B0E0-B474102FBE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58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Other Schema Objects</a:t>
            </a:r>
          </a:p>
        </p:txBody>
      </p:sp>
    </p:spTree>
    <p:extLst>
      <p:ext uri="{BB962C8B-B14F-4D97-AF65-F5344CB8AC3E}">
        <p14:creationId xmlns:p14="http://schemas.microsoft.com/office/powerpoint/2010/main" val="418923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23CD8FD-9CAF-BE42-A6F0-1E8E7AF601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database view is a whole or part of one or more table(s)</a:t>
            </a:r>
          </a:p>
          <a:p>
            <a:r>
              <a:rPr lang="en-US" dirty="0"/>
              <a:t>Created using SELECT statement</a:t>
            </a:r>
          </a:p>
          <a:p>
            <a:r>
              <a:rPr lang="en-US" dirty="0"/>
              <a:t>Also referred as</a:t>
            </a:r>
          </a:p>
          <a:p>
            <a:pPr marL="0" indent="0">
              <a:buNone/>
            </a:pPr>
            <a:r>
              <a:rPr lang="en-US" dirty="0"/>
              <a:t>	VIRTUAL TABLE.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6446D8-B77F-9240-9850-EE4989D2D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422D8-9176-4149-A69C-BEF0B726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2059" descr="C:\salome_official\projects\11gR2_SQL 1\screenshots\les11_5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9" y="2377789"/>
            <a:ext cx="6536159" cy="3922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063"/>
          <p:cNvSpPr txBox="1">
            <a:spLocks noChangeArrowheads="1"/>
          </p:cNvSpPr>
          <p:nvPr/>
        </p:nvSpPr>
        <p:spPr>
          <a:xfrm>
            <a:off x="8322969" y="2043617"/>
            <a:ext cx="2007949" cy="319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EMPLOYEES table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85435C-3D41-2044-B9C7-DCCF5B023D2E}"/>
              </a:ext>
            </a:extLst>
          </p:cNvPr>
          <p:cNvGrpSpPr/>
          <p:nvPr/>
        </p:nvGrpSpPr>
        <p:grpSpPr>
          <a:xfrm>
            <a:off x="4136611" y="3290705"/>
            <a:ext cx="5852454" cy="2517044"/>
            <a:chOff x="3041811" y="3275465"/>
            <a:chExt cx="5852454" cy="2517044"/>
          </a:xfrm>
        </p:grpSpPr>
        <p:sp>
          <p:nvSpPr>
            <p:cNvPr id="6" name="Freeform 2054"/>
            <p:cNvSpPr>
              <a:spLocks/>
            </p:cNvSpPr>
            <p:nvPr/>
          </p:nvSpPr>
          <p:spPr bwMode="gray">
            <a:xfrm>
              <a:off x="3041811" y="3275465"/>
              <a:ext cx="5852454" cy="1216449"/>
            </a:xfrm>
            <a:custGeom>
              <a:avLst/>
              <a:gdLst>
                <a:gd name="T0" fmla="*/ 0 w 3733"/>
                <a:gd name="T1" fmla="*/ 2147483647 h 821"/>
                <a:gd name="T2" fmla="*/ 2147483647 w 3733"/>
                <a:gd name="T3" fmla="*/ 2147483647 h 821"/>
                <a:gd name="T4" fmla="*/ 2147483647 w 3733"/>
                <a:gd name="T5" fmla="*/ 0 h 821"/>
                <a:gd name="T6" fmla="*/ 2147483647 w 3733"/>
                <a:gd name="T7" fmla="*/ 2147483647 h 821"/>
                <a:gd name="T8" fmla="*/ 0 w 3733"/>
                <a:gd name="T9" fmla="*/ 2147483647 h 8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3"/>
                <a:gd name="T16" fmla="*/ 0 h 821"/>
                <a:gd name="T17" fmla="*/ 3733 w 3733"/>
                <a:gd name="T18" fmla="*/ 821 h 8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3" h="821">
                  <a:moveTo>
                    <a:pt x="0" y="821"/>
                  </a:moveTo>
                  <a:lnTo>
                    <a:pt x="1016" y="5"/>
                  </a:lnTo>
                  <a:lnTo>
                    <a:pt x="3733" y="0"/>
                  </a:lnTo>
                  <a:lnTo>
                    <a:pt x="2716" y="821"/>
                  </a:lnTo>
                  <a:lnTo>
                    <a:pt x="0" y="821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sp>
          <p:nvSpPr>
            <p:cNvPr id="7" name="Freeform 2055"/>
            <p:cNvSpPr>
              <a:spLocks/>
            </p:cNvSpPr>
            <p:nvPr/>
          </p:nvSpPr>
          <p:spPr bwMode="gray">
            <a:xfrm>
              <a:off x="7016237" y="3275465"/>
              <a:ext cx="1779163" cy="2517044"/>
            </a:xfrm>
            <a:custGeom>
              <a:avLst/>
              <a:gdLst>
                <a:gd name="T0" fmla="*/ 2147483647 w 1056"/>
                <a:gd name="T1" fmla="*/ 2147483647 h 1745"/>
                <a:gd name="T2" fmla="*/ 0 w 1056"/>
                <a:gd name="T3" fmla="*/ 2147483647 h 1745"/>
                <a:gd name="T4" fmla="*/ 2147483647 w 1056"/>
                <a:gd name="T5" fmla="*/ 0 h 1745"/>
                <a:gd name="T6" fmla="*/ 2147483647 w 1056"/>
                <a:gd name="T7" fmla="*/ 2147483647 h 1745"/>
                <a:gd name="T8" fmla="*/ 2147483647 w 1056"/>
                <a:gd name="T9" fmla="*/ 2147483647 h 17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6"/>
                <a:gd name="T16" fmla="*/ 0 h 1745"/>
                <a:gd name="T17" fmla="*/ 1056 w 1056"/>
                <a:gd name="T18" fmla="*/ 1745 h 17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6" h="1745">
                  <a:moveTo>
                    <a:pt x="16" y="1745"/>
                  </a:moveTo>
                  <a:lnTo>
                    <a:pt x="0" y="817"/>
                  </a:lnTo>
                  <a:lnTo>
                    <a:pt x="1056" y="0"/>
                  </a:lnTo>
                  <a:lnTo>
                    <a:pt x="1053" y="922"/>
                  </a:lnTo>
                  <a:lnTo>
                    <a:pt x="16" y="1745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pic>
          <p:nvPicPr>
            <p:cNvPr id="8" name="Picture 2060" descr="C:\salome_official\projects\11gR2_SQL 1\screenshots\les11_5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4506563"/>
              <a:ext cx="3921944" cy="12859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2063">
            <a:extLst>
              <a:ext uri="{FF2B5EF4-FFF2-40B4-BE49-F238E27FC236}">
                <a16:creationId xmlns:a16="http://schemas.microsoft.com/office/drawing/2014/main" id="{98F39592-5BC4-8241-BC87-2D04FA18E651}"/>
              </a:ext>
            </a:extLst>
          </p:cNvPr>
          <p:cNvSpPr txBox="1">
            <a:spLocks noChangeArrowheads="1"/>
          </p:cNvSpPr>
          <p:nvPr/>
        </p:nvSpPr>
        <p:spPr>
          <a:xfrm>
            <a:off x="5692182" y="4143412"/>
            <a:ext cx="945099" cy="405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A view</a:t>
            </a:r>
          </a:p>
        </p:txBody>
      </p:sp>
    </p:spTree>
    <p:extLst>
      <p:ext uri="{BB962C8B-B14F-4D97-AF65-F5344CB8AC3E}">
        <p14:creationId xmlns:p14="http://schemas.microsoft.com/office/powerpoint/2010/main" val="3876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4D97A-677D-B048-8494-5936D491D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data warehouse, a dimension is a collection of reference information about a measurable event</a:t>
            </a:r>
          </a:p>
          <a:p>
            <a:r>
              <a:rPr lang="en-US" dirty="0"/>
              <a:t>The events are referred as facts and are stored in fact tables</a:t>
            </a:r>
          </a:p>
          <a:p>
            <a:r>
              <a:rPr lang="en-US" dirty="0"/>
              <a:t>For example, dimension tables store data like Customer details, Product details, Sales information, etc.</a:t>
            </a:r>
          </a:p>
          <a:p>
            <a:r>
              <a:rPr lang="en-US" dirty="0"/>
              <a:t>Fact tables contain the foreign key to each of these dimension tables with the corresponding measure say, total sales, average sales, spend, etc.</a:t>
            </a:r>
          </a:p>
          <a:p>
            <a:r>
              <a:rPr lang="en-US" dirty="0"/>
              <a:t>Functions like rollup, cube, etc. are required in the data warehouse context to aggregate the data in the fact table levels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27515-0BAA-5345-A332-77E710E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4FDA7-641A-1949-9FAE-880FA7B0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1BA48-9809-AE4C-B6AC-8C3FB604F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7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VIEWS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1A4D9-6759-E442-A676-DCBE3341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F3D26B-55FF-AA43-BEC7-9C2718060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6C0E3CB-0CC4-7946-A253-F0C5BC73F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769875"/>
              </p:ext>
            </p:extLst>
          </p:nvPr>
        </p:nvGraphicFramePr>
        <p:xfrm>
          <a:off x="1140321" y="1335992"/>
          <a:ext cx="8321071" cy="502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831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the EMPVU80 view, which contains details of the employees in department 80:</a:t>
            </a:r>
          </a:p>
          <a:p>
            <a:endParaRPr lang="en-US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dept80_emp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80;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0F194A-ECED-DD4F-B178-64E862EF8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A02451-E68E-2F47-8801-0B132BAC3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33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view by using column aliases in the subquery: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|| ' '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AS 	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fullname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salary*12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annual_sal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Select the columns from this view by the given alias names.</a:t>
            </a: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This view definition can be modified using: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DC3E3-B63C-C041-8882-A4117196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08CB7-7E19-D04D-8139-B755F0549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51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complex view that contains group functions to display values from two tables: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dept_sum_vu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(name,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minsal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maxsal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avgsal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MAX(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	FROM     Employees e JOIN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ON       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COMPLEX VIEW </a:t>
            </a:r>
            <a:br>
              <a:rPr lang="en-US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3BCC4-74EE-2F42-A179-6C5EA207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8F091-D9AA-6045-A883-748645E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can usually perform DML operations on simple views.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cannot modify data in a view if its SELECT statement contains: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Single-row or Group functions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GROUP BY clause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DISTINCT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Columns defined by expressions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LIMIT clause at the end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PERFORMING DML OPERATIONS ON A VIEW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2593-A80A-794B-91CE-93B8ABC9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D5A21-B44A-9B4F-8D1F-65AC2E2D7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4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ensure that DML operations performed on the view stay in the domain of the view by using the WITH CHECK OPTION clause: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empvu20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	*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FROM 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WHERE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20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WITH CHECK OPTION;</a:t>
            </a:r>
          </a:p>
          <a:p>
            <a:endParaRPr lang="en-US" altLang="en-US" dirty="0">
              <a:latin typeface="Helvetica LT Std Cond Light" panose="020B0406020202030204" pitchFamily="34" charset="0"/>
              <a:sym typeface="Wingdings" panose="05000000000000000000" pitchFamily="2" charset="2"/>
            </a:endParaRPr>
          </a:p>
          <a:p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Any attempt to INSERT a row with a </a:t>
            </a:r>
            <a:r>
              <a:rPr lang="en-US" altLang="en-US" dirty="0" err="1">
                <a:latin typeface="Helvetica LT Std Cond Light" panose="020B0406020202030204" pitchFamily="34" charset="0"/>
                <a:sym typeface="Wingdings" panose="05000000000000000000" pitchFamily="2" charset="2"/>
              </a:rPr>
              <a:t>department_id</a:t>
            </a:r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 other than 20, or to UPDATE the department number for any row in the view fails because it violates the WITH CHECK OPTION constraint.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WITH CHECK OPTION CLAUSE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BB947-5720-8D44-8792-E15424F84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6FB1F-C67E-A048-B5D1-F33A0F3FF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index:</a:t>
            </a:r>
          </a:p>
          <a:p>
            <a:pPr lvl="1"/>
            <a:r>
              <a:rPr lang="en-US" dirty="0"/>
              <a:t>Is a schema object</a:t>
            </a:r>
          </a:p>
          <a:p>
            <a:pPr lvl="1"/>
            <a:r>
              <a:rPr lang="en-US" dirty="0"/>
              <a:t>Can be used by the Oracle server to speed up the retrieval of rows by using a pointer</a:t>
            </a:r>
          </a:p>
          <a:p>
            <a:pPr lvl="1"/>
            <a:r>
              <a:rPr lang="en-US" dirty="0"/>
              <a:t>Can reduce disk input/output (I/O) by using a rapid path access method to locate data quickly</a:t>
            </a:r>
          </a:p>
          <a:p>
            <a:pPr lvl="1"/>
            <a:r>
              <a:rPr lang="en-US" dirty="0"/>
              <a:t>Is dependent on the table that it indexes</a:t>
            </a:r>
          </a:p>
          <a:p>
            <a:pPr lvl="1"/>
            <a:r>
              <a:rPr lang="en-US" dirty="0"/>
              <a:t>Is used and maintained automatically by the Oracle server</a:t>
            </a:r>
          </a:p>
          <a:p>
            <a:r>
              <a:rPr lang="en-US" dirty="0"/>
              <a:t>A unique index is created automatically when a PRIMARY KEY or UNIQUE constraint defined in a table definition.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Users can create nonunique indexes on columns to speed up access to the rows.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INDEXES </a:t>
            </a:r>
            <a:br>
              <a:rPr lang="en-US"/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90F8-AECA-954A-B4C7-B7AF1ACD9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1068D-94AD-A24B-8430-3F4980697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4" descr="D:\Temp\db2xdb0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365187" y="4293403"/>
            <a:ext cx="2242943" cy="205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62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index on one or more columns: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CREATE [UNIQUE]INDEX </a:t>
            </a:r>
            <a:r>
              <a:rPr lang="en-US" altLang="en-US" dirty="0" err="1">
                <a:latin typeface="Courier" pitchFamily="2" charset="0"/>
              </a:rPr>
              <a:t>index_name</a:t>
            </a:r>
            <a:endParaRPr lang="en-US" alt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ON table (column[, column]...);</a:t>
            </a:r>
          </a:p>
          <a:p>
            <a:pPr marL="502920" lvl="1" indent="0">
              <a:buNone/>
            </a:pPr>
            <a:endParaRPr lang="en-US" altLang="en-US" dirty="0">
              <a:latin typeface="Courie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Improve the speed of query access to the LAST_NAME column in the EMPLOYEES table: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CREATE INDEX </a:t>
            </a:r>
            <a:r>
              <a:rPr lang="en-US" altLang="en-US" dirty="0" err="1">
                <a:latin typeface="Courier Regular" pitchFamily="2" charset="0"/>
              </a:rPr>
              <a:t>emp_last_name_idx</a:t>
            </a:r>
            <a:endParaRPr lang="en-US" altLang="en-US" dirty="0"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ON employees(</a:t>
            </a:r>
            <a:r>
              <a:rPr lang="en-US" altLang="en-US" dirty="0" err="1">
                <a:latin typeface="Courier Regular" pitchFamily="2" charset="0"/>
              </a:rPr>
              <a:t>last_name</a:t>
            </a:r>
            <a:r>
              <a:rPr lang="en-US" altLang="en-US" dirty="0">
                <a:latin typeface="Courier Regular" pitchFamily="2" charset="0"/>
              </a:rPr>
              <a:t>);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latin typeface="Courier Regula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Indexes get used when a query searches for a involving indexed column: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	SELECT * FROM Employees WHERE </a:t>
            </a:r>
            <a:r>
              <a:rPr lang="en-US" altLang="en-US" dirty="0" err="1">
                <a:latin typeface="Courier" pitchFamily="2" charset="0"/>
                <a:sym typeface="Wingdings" panose="05000000000000000000" pitchFamily="2" charset="2"/>
              </a:rPr>
              <a:t>last_name</a:t>
            </a: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 LIKE 'Boo%';</a:t>
            </a:r>
          </a:p>
          <a:p>
            <a:pPr lvl="1"/>
            <a:endParaRPr lang="en-US" altLang="en-US" dirty="0">
              <a:sym typeface="Wingdings" panose="05000000000000000000" pitchFamily="2" charset="2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 can be dropped using DROP INDEX statement: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latin typeface="Courier" pitchFamily="2" charset="0"/>
              </a:rPr>
              <a:t>DROP INDEX </a:t>
            </a:r>
            <a:r>
              <a:rPr lang="en-US" altLang="en-US" dirty="0" err="1">
                <a:latin typeface="Courier" pitchFamily="2" charset="0"/>
              </a:rPr>
              <a:t>emp_last_name_idx</a:t>
            </a:r>
            <a:r>
              <a:rPr lang="en-US" altLang="en-US" dirty="0">
                <a:latin typeface="Courier" pitchFamily="2" charset="0"/>
              </a:rPr>
              <a:t>;</a:t>
            </a:r>
          </a:p>
          <a:p>
            <a:endParaRPr lang="en-US" alt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INDEX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BC14BE-7515-0B49-AEA8-E087890E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B25D1A-02C1-2047-945B-236B55338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08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CREATION GUIDLINES </a:t>
            </a:r>
            <a:br>
              <a:rPr lang="en-US"/>
            </a:b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D34E14C-7694-1C46-871C-8E750D4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E7926-063E-4340-9EC4-4CFB5235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420566" y="1584061"/>
            <a:ext cx="7419198" cy="2471498"/>
            <a:chOff x="2420566" y="1584061"/>
            <a:chExt cx="7419198" cy="2471498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blackWhite">
            <a:xfrm>
              <a:off x="2806377" y="2443642"/>
              <a:ext cx="7033387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large number of null values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blackWhite">
            <a:xfrm>
              <a:off x="2420566" y="2443642"/>
              <a:ext cx="385811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25000"/>
                </a:spcBef>
                <a:spcAft>
                  <a:spcPct val="2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blackWhite">
            <a:xfrm>
              <a:off x="2806377" y="2829414"/>
              <a:ext cx="7033387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One or more columns are frequently used together in a WHERE clause or a join condition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blackWhite">
            <a:xfrm>
              <a:off x="2420566" y="2829414"/>
              <a:ext cx="385811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blackWhite">
            <a:xfrm>
              <a:off x="2806377" y="2019454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wide range of values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blackWhite">
            <a:xfrm>
              <a:off x="2420566" y="2019454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blackWhite">
            <a:xfrm>
              <a:off x="2806377" y="3442486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large and most queries are expected to retrieve less than 2%</a:t>
              </a:r>
              <a:r>
                <a:rPr lang="en-US" altLang="en-US" sz="1848" dirty="0">
                  <a:latin typeface="+mn-lt"/>
                  <a:cs typeface="Arial" panose="020B0604020202020204" pitchFamily="34" charset="0"/>
                </a:rPr>
                <a:t> to </a:t>
              </a:r>
              <a:r>
                <a:rPr lang="en-US" altLang="en-US" sz="1848" dirty="0">
                  <a:latin typeface="+mn-lt"/>
                </a:rPr>
                <a:t>4% of the rows in the table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blackWhite">
            <a:xfrm>
              <a:off x="2420566" y="3442486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2420566" y="1584061"/>
              <a:ext cx="7419198" cy="43539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15000"/>
                </a:lnSpc>
                <a:spcBef>
                  <a:spcPct val="25000"/>
                </a:spcBef>
                <a:spcAft>
                  <a:spcPct val="35000"/>
                </a:spcAft>
                <a:buClrTx/>
                <a:buFontTx/>
                <a:buNone/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Create an index when: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blackWhite">
            <a:xfrm>
              <a:off x="2420566" y="1584061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blackWhite">
            <a:xfrm>
              <a:off x="2420566" y="201945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blackWhite">
            <a:xfrm>
              <a:off x="2420566" y="4055559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blackWhite">
            <a:xfrm>
              <a:off x="2420566" y="244364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20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blackWhite">
            <a:xfrm>
              <a:off x="2420566" y="3442485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blackWhite">
            <a:xfrm>
              <a:off x="2420566" y="282941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blackWhite">
            <a:xfrm>
              <a:off x="2806377" y="2019454"/>
              <a:ext cx="0" cy="2036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37" name="Picture 37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099491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8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509272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9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931860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3559339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420566" y="4124571"/>
            <a:ext cx="7419198" cy="2253801"/>
            <a:chOff x="2420566" y="4055559"/>
            <a:chExt cx="7419198" cy="225380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gray">
            <a:xfrm>
              <a:off x="2420566" y="4055559"/>
              <a:ext cx="7419198" cy="36816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Do not create an index when: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blackWhite">
            <a:xfrm>
              <a:off x="2806377" y="4423722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columns are not often used as a condition in the query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blackWhite">
            <a:xfrm>
              <a:off x="2420566" y="4423722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blackWhite">
            <a:xfrm>
              <a:off x="2806377" y="4847910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small or most queries are expected to retrieve more than 2% to 4% of the rows in the table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blackWhite">
            <a:xfrm>
              <a:off x="2420566" y="4847910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blackWhite">
            <a:xfrm>
              <a:off x="2806377" y="5460983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updated frequently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blackWhite">
            <a:xfrm>
              <a:off x="2420566" y="5460983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blackWhite">
            <a:xfrm>
              <a:off x="2806377" y="5885170"/>
              <a:ext cx="7033387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indexed columns are referenced as part of an expression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blackWhite">
            <a:xfrm>
              <a:off x="2420566" y="5885170"/>
              <a:ext cx="385811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blackWhite">
            <a:xfrm>
              <a:off x="2420566" y="6309359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blackWhite">
            <a:xfrm>
              <a:off x="2420566" y="588517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blackWhite">
            <a:xfrm>
              <a:off x="2420566" y="5460983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blackWhite">
            <a:xfrm>
              <a:off x="2420566" y="484791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blackWhite">
            <a:xfrm>
              <a:off x="2420566" y="442372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gray">
            <a:xfrm>
              <a:off x="2806377" y="4423722"/>
              <a:ext cx="0" cy="1885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41" name="Picture 41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449095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2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015986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3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52821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4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976412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1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group or aggregate functions in SQL</a:t>
            </a:r>
          </a:p>
          <a:p>
            <a:r>
              <a:rPr lang="en-US" dirty="0"/>
              <a:t>Retrieving data from multiple tables using joins</a:t>
            </a:r>
          </a:p>
          <a:p>
            <a:r>
              <a:rPr lang="en-US" dirty="0"/>
              <a:t>Use of sub-queries</a:t>
            </a:r>
          </a:p>
          <a:p>
            <a:r>
              <a:rPr lang="en-US" dirty="0"/>
              <a:t>Set operations on tables</a:t>
            </a:r>
          </a:p>
          <a:p>
            <a:r>
              <a:rPr lang="en-US" dirty="0"/>
              <a:t>Manipulating data</a:t>
            </a:r>
          </a:p>
          <a:p>
            <a:r>
              <a:rPr lang="en-US" dirty="0"/>
              <a:t>Creating different database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345657" y="3476350"/>
            <a:ext cx="28194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simple extension to the GROUP BY clause.</a:t>
            </a:r>
          </a:p>
          <a:p>
            <a:r>
              <a:rPr lang="en-US" dirty="0"/>
              <a:t>Enables a SELECT statement to calculate multiple levels of subtotals across a specified group of dimensions.</a:t>
            </a:r>
          </a:p>
          <a:p>
            <a:r>
              <a:rPr lang="en-US" dirty="0"/>
              <a:t>Also calculates a grand total. </a:t>
            </a:r>
          </a:p>
          <a:p>
            <a:r>
              <a:rPr lang="en-US" dirty="0"/>
              <a:t>Highly efficient, adding minimal overhead to a query, easy to use.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IS NOT NULL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IS NOT NULL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ROLLUP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EADC-F0D5-4041-8EF8-2E0491BD3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3F32F-2970-6446-A3DB-AD87CA2C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62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 SETS are a further extension of the GROUP BY clause .</a:t>
            </a:r>
          </a:p>
          <a:p>
            <a:r>
              <a:rPr lang="en-US" dirty="0"/>
              <a:t>It lets you specify multiple groupings of data</a:t>
            </a:r>
          </a:p>
          <a:p>
            <a:r>
              <a:rPr lang="en-US" dirty="0"/>
              <a:t>The output of ROLLUP includes the rows produced by the regular GROUP BY operation along with the summary rows</a:t>
            </a:r>
          </a:p>
          <a:p>
            <a:r>
              <a:rPr lang="en-US" dirty="0"/>
              <a:t>GROUPING SETS used to generate summary information at the level you choose without including all the rows produced by the regular GROUP BY operation.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SUM(salary),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GROUPING(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), GROUPING(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966CA-99F5-CB4A-AEB6-6489162A5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F6FE2-42D2-2C45-B4E7-FF6EAB803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273434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</p:spPr>
        <p:txBody>
          <a:bodyPr>
            <a:normAutofit/>
          </a:bodyPr>
          <a:lstStyle/>
          <a:p>
            <a:r>
              <a:rPr lang="en-IN" dirty="0"/>
              <a:t>Sub query is a query within a query</a:t>
            </a:r>
          </a:p>
          <a:p>
            <a:r>
              <a:rPr lang="en-IN" dirty="0"/>
              <a:t>Also called as Inner query or Nested query</a:t>
            </a:r>
          </a:p>
          <a:p>
            <a:r>
              <a:rPr lang="en-IN" dirty="0"/>
              <a:t>Usually added in the WHERE clause of the SQL, but can be in other clauses also</a:t>
            </a:r>
          </a:p>
          <a:p>
            <a:r>
              <a:rPr lang="en-IN" dirty="0"/>
              <a:t>Used when it is known how to search for a value using a SELECT statement, but do not know the exact value</a:t>
            </a:r>
          </a:p>
          <a:p>
            <a:r>
              <a:rPr lang="en-IN" dirty="0"/>
              <a:t>Sub queries are an alternate way of returning data from multiple tables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	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FD8F5-98EB-E340-A1F7-D8AC6DA1762B}"/>
              </a:ext>
            </a:extLst>
          </p:cNvPr>
          <p:cNvGrpSpPr/>
          <p:nvPr/>
        </p:nvGrpSpPr>
        <p:grpSpPr>
          <a:xfrm>
            <a:off x="1570902" y="3897787"/>
            <a:ext cx="7459909" cy="2479884"/>
            <a:chOff x="2308931" y="3707556"/>
            <a:chExt cx="7459909" cy="24798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F6948F-F587-554C-B356-5D4E2AAC6122}"/>
                </a:ext>
              </a:extLst>
            </p:cNvPr>
            <p:cNvGrpSpPr/>
            <p:nvPr/>
          </p:nvGrpSpPr>
          <p:grpSpPr>
            <a:xfrm>
              <a:off x="2308931" y="3707556"/>
              <a:ext cx="7459909" cy="2479884"/>
              <a:chOff x="2308931" y="3707556"/>
              <a:chExt cx="7459909" cy="2479884"/>
            </a:xfrm>
          </p:grpSpPr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94B565A8-2C01-824F-82C3-F7EAACA6D5D5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334889" y="3707556"/>
                <a:ext cx="7433951" cy="24798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id="{57BC1CFF-0BE2-3C40-A4E2-8B0B6D2C2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118" y="4154170"/>
                <a:ext cx="6011084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Which employees have salaries greater than Smith’s salary?</a:t>
                </a:r>
              </a:p>
            </p:txBody>
          </p:sp>
          <p:sp>
            <p:nvSpPr>
              <p:cNvPr id="28" name="Oval 9">
                <a:extLst>
                  <a:ext uri="{FF2B5EF4-FFF2-40B4-BE49-F238E27FC236}">
                    <a16:creationId xmlns:a16="http://schemas.microsoft.com/office/drawing/2014/main" id="{20026FAC-F87F-F741-B581-96E61A77B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86807" y="4093705"/>
                <a:ext cx="1012393" cy="889671"/>
              </a:xfrm>
              <a:prstGeom prst="ellipse">
                <a:avLst/>
              </a:prstGeom>
              <a:solidFill>
                <a:srgbClr val="FFFFE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9" name="Rectangle 10">
                <a:extLst>
                  <a:ext uri="{FF2B5EF4-FFF2-40B4-BE49-F238E27FC236}">
                    <a16:creationId xmlns:a16="http://schemas.microsoft.com/office/drawing/2014/main" id="{D455BC89-2910-AB44-9D11-1790B234C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931" y="3707556"/>
                <a:ext cx="1468293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Main query:</a:t>
                </a:r>
              </a:p>
            </p:txBody>
          </p:sp>
          <p:pic>
            <p:nvPicPr>
              <p:cNvPr id="30" name="Picture 16" descr="C:\temp\peop038.gif">
                <a:extLst>
                  <a:ext uri="{FF2B5EF4-FFF2-40B4-BE49-F238E27FC236}">
                    <a16:creationId xmlns:a16="http://schemas.microsoft.com/office/drawing/2014/main" id="{A1B330E9-E8F8-0E4B-8F0E-838D0E7E2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518223" y="4199681"/>
                <a:ext cx="582450" cy="631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17" descr="C:\temp\symbo067.gif">
                <a:extLst>
                  <a:ext uri="{FF2B5EF4-FFF2-40B4-BE49-F238E27FC236}">
                    <a16:creationId xmlns:a16="http://schemas.microsoft.com/office/drawing/2014/main" id="{5F7C9DBE-12FC-1E41-9395-963B89C56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097429" y="4431256"/>
                <a:ext cx="301771" cy="44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9EE3ED-3568-3144-A7CD-AB30FCCDF128}"/>
                </a:ext>
              </a:extLst>
            </p:cNvPr>
            <p:cNvGrpSpPr/>
            <p:nvPr/>
          </p:nvGrpSpPr>
          <p:grpSpPr>
            <a:xfrm>
              <a:off x="3564688" y="4481200"/>
              <a:ext cx="6007840" cy="1581948"/>
              <a:chOff x="3564688" y="4481200"/>
              <a:chExt cx="6007840" cy="1581948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ACB8677-689D-BE4F-8EE5-8AEC35A1E704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3564688" y="4665842"/>
                <a:ext cx="6007840" cy="13973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F70833E3-62C7-FC47-A738-FA2F798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778" y="5373654"/>
                <a:ext cx="4090133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What is Smith’s salary?</a:t>
                </a:r>
              </a:p>
            </p:txBody>
          </p:sp>
          <p:sp>
            <p:nvSpPr>
              <p:cNvPr id="20" name="Oval 13">
                <a:extLst>
                  <a:ext uri="{FF2B5EF4-FFF2-40B4-BE49-F238E27FC236}">
                    <a16:creationId xmlns:a16="http://schemas.microsoft.com/office/drawing/2014/main" id="{344382C7-623D-084F-9454-C22BC67CC5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97726" y="5087127"/>
                <a:ext cx="1062689" cy="91191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3C9729BA-682F-854A-81B1-BEB3BF20B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605" y="4714251"/>
                <a:ext cx="1299978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Subquery:</a:t>
                </a: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4C7A58CD-AF03-D446-A713-A0C80047E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5745" y="4481200"/>
                <a:ext cx="11056" cy="765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2000"/>
              </a:p>
            </p:txBody>
          </p:sp>
          <p:grpSp>
            <p:nvGrpSpPr>
              <p:cNvPr id="23" name="Group 18">
                <a:extLst>
                  <a:ext uri="{FF2B5EF4-FFF2-40B4-BE49-F238E27FC236}">
                    <a16:creationId xmlns:a16="http://schemas.microsoft.com/office/drawing/2014/main" id="{252547FE-B98D-3544-BEA5-A1960A690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7224" y="5320011"/>
                <a:ext cx="939383" cy="446144"/>
                <a:chOff x="1582" y="2976"/>
                <a:chExt cx="579" cy="341"/>
              </a:xfrm>
            </p:grpSpPr>
            <p:pic>
              <p:nvPicPr>
                <p:cNvPr id="24" name="Picture 19" descr="C:\temp\finan032.gif">
                  <a:extLst>
                    <a:ext uri="{FF2B5EF4-FFF2-40B4-BE49-F238E27FC236}">
                      <a16:creationId xmlns:a16="http://schemas.microsoft.com/office/drawing/2014/main" id="{F55D57C4-DE3B-834B-9AA1-12265C9B6D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582" y="3041"/>
                  <a:ext cx="421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20" descr="C:\temp\symbo067.gif">
                  <a:extLst>
                    <a:ext uri="{FF2B5EF4-FFF2-40B4-BE49-F238E27FC236}">
                      <a16:creationId xmlns:a16="http://schemas.microsoft.com/office/drawing/2014/main" id="{A950DD55-BB12-4946-A7EC-9E55B7DB5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975" y="2976"/>
                  <a:ext cx="186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AAED-4B41-4040-A21F-89F9BFA39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205B5958-2127-E144-941D-61D7DDBDE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8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subquery (inner query) executes before the main query (outer query)</a:t>
            </a:r>
          </a:p>
          <a:p>
            <a:r>
              <a:rPr lang="en-US" dirty="0"/>
              <a:t>The result of the subquery is used by the main query to restrict the rows</a:t>
            </a:r>
          </a:p>
          <a:p>
            <a:r>
              <a:rPr lang="en-US" dirty="0"/>
              <a:t>Comparison operator can be any of &gt;, =, &gt;=, &lt;, &lt;&gt;, &lt;= (Single row operators) and IN, ANY, ALL, EXISTS (Multiple row operators)</a:t>
            </a:r>
          </a:p>
          <a:p>
            <a:r>
              <a:rPr lang="en-US" dirty="0"/>
              <a:t>The subquery generally executes first, and its output is used to complete the query condition for the main (or outer) query</a:t>
            </a:r>
          </a:p>
          <a:p>
            <a:r>
              <a:rPr lang="en-US" sz="2400" dirty="0">
                <a:cs typeface="Courier New" pitchFamily="49" charset="0"/>
              </a:rPr>
              <a:t>List salaries of those employees who draw higher salary than 'Abel':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salary &gt;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'Abel');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0727E-91FB-D34D-AC6B-FAC809B18720}"/>
              </a:ext>
            </a:extLst>
          </p:cNvPr>
          <p:cNvGrpSpPr/>
          <p:nvPr/>
        </p:nvGrpSpPr>
        <p:grpSpPr>
          <a:xfrm>
            <a:off x="8620189" y="3506798"/>
            <a:ext cx="2906341" cy="2647260"/>
            <a:chOff x="8620189" y="3506798"/>
            <a:chExt cx="2906341" cy="2647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50DE6C-2495-CA4E-A1C8-A27F1CE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20189" y="3506798"/>
              <a:ext cx="2906341" cy="26472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19E21-9AB9-524F-B383-DAC55DE67E69}"/>
                </a:ext>
              </a:extLst>
            </p:cNvPr>
            <p:cNvSpPr/>
            <p:nvPr/>
          </p:nvSpPr>
          <p:spPr>
            <a:xfrm rot="21407473">
              <a:off x="8667221" y="4162795"/>
              <a:ext cx="26382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query can contain more than one sub-query in it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sub-query in-turn can contain sub-queries</a:t>
              </a:r>
              <a:endParaRPr lang="en-US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B3131B-62C6-764C-B092-D967D27B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003994-BFEA-8E43-9D49-AD643DE67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490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5241</TotalTime>
  <Words>3038</Words>
  <Application>Microsoft Macintosh PowerPoint</Application>
  <PresentationFormat>Widescreen</PresentationFormat>
  <Paragraphs>609</Paragraphs>
  <Slides>50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Narrow</vt:lpstr>
      <vt:lpstr>Calibri</vt:lpstr>
      <vt:lpstr>Corbel</vt:lpstr>
      <vt:lpstr>Courier</vt:lpstr>
      <vt:lpstr>Courier New</vt:lpstr>
      <vt:lpstr>Courier Regular</vt:lpstr>
      <vt:lpstr>Helvetica LT Std Cond</vt:lpstr>
      <vt:lpstr>Helvetica LT Std Cond Light</vt:lpstr>
      <vt:lpstr>Wingdings</vt:lpstr>
      <vt:lpstr>Wingdings 2</vt:lpstr>
      <vt:lpstr>Frame</vt:lpstr>
      <vt:lpstr>Data Querying and Manipulation using SQL – Day 3</vt:lpstr>
      <vt:lpstr>OBJECTIVES</vt:lpstr>
      <vt:lpstr>PowerPoint Presentation</vt:lpstr>
      <vt:lpstr>DIMENSION FUNCTIONS</vt:lpstr>
      <vt:lpstr>ROLLUP</vt:lpstr>
      <vt:lpstr>GROUPING SETS</vt:lpstr>
      <vt:lpstr>PowerPoint Presentation</vt:lpstr>
      <vt:lpstr>SUBQUERY </vt:lpstr>
      <vt:lpstr>SUBQUERY</vt:lpstr>
      <vt:lpstr>SUBQUERY: EXAMPLE</vt:lpstr>
      <vt:lpstr>GROUP FUNCTIONS IN SUBQUERY  </vt:lpstr>
      <vt:lpstr>SUBQUERY: TYPES</vt:lpstr>
      <vt:lpstr>SUBQUERIES WITHIN SUBQUERY</vt:lpstr>
      <vt:lpstr>SUBQUERY: USING ANY CLAUSE</vt:lpstr>
      <vt:lpstr>SUBQUERY: USING ALL CLAUSE</vt:lpstr>
      <vt:lpstr>SUBQUERY IN FROM CLAUSE</vt:lpstr>
      <vt:lpstr>MULTIPLE-COLUMNS IN SUBQUERY</vt:lpstr>
      <vt:lpstr>NULL VALUES IN SUBQUERY  </vt:lpstr>
      <vt:lpstr>CORRELATED SUBQUERY</vt:lpstr>
      <vt:lpstr>EXISTS  OPERATOR </vt:lpstr>
      <vt:lpstr>PowerPoint Presentation</vt:lpstr>
      <vt:lpstr>DML STATEMENT</vt:lpstr>
      <vt:lpstr>INSERT INTO STATEMENT</vt:lpstr>
      <vt:lpstr>Example: INSERT INTO</vt:lpstr>
      <vt:lpstr>Example: INSERT INTO</vt:lpstr>
      <vt:lpstr>UPDATE STATEMENT</vt:lpstr>
      <vt:lpstr>UPDATE STATEMENT</vt:lpstr>
      <vt:lpstr>DELETE FROM STATEMENT</vt:lpstr>
      <vt:lpstr>DELETE FROM STATEMENT</vt:lpstr>
      <vt:lpstr>NOTE: DML STATEMENTS</vt:lpstr>
      <vt:lpstr>ADVANTAGES OF COMMIT AND ROLLBACK STATEMENTS  </vt:lpstr>
      <vt:lpstr>PowerPoint Presentation</vt:lpstr>
      <vt:lpstr>DDL Statements</vt:lpstr>
      <vt:lpstr>SQL - CREATE TABLE</vt:lpstr>
      <vt:lpstr>ALTER TABLE</vt:lpstr>
      <vt:lpstr> TRUNCATE TABLE</vt:lpstr>
      <vt:lpstr>SQL - DROP TABLE</vt:lpstr>
      <vt:lpstr>PowerPoint Presentation</vt:lpstr>
      <vt:lpstr>VIEWS  </vt:lpstr>
      <vt:lpstr>ADVANTAGES OF VIEWS </vt:lpstr>
      <vt:lpstr>CREATING A VIEW  </vt:lpstr>
      <vt:lpstr>CREATING A VIEW  </vt:lpstr>
      <vt:lpstr>CREATING A COMPLEX VIEW  </vt:lpstr>
      <vt:lpstr>RULES FOR PERFORMING DML OPERATIONS ON A VIEW  </vt:lpstr>
      <vt:lpstr>USING THE WITH CHECK OPTION CLAUSE  </vt:lpstr>
      <vt:lpstr>INDEXES  </vt:lpstr>
      <vt:lpstr>CREATING AN INDEX  </vt:lpstr>
      <vt:lpstr>INDEX CREATION GUIDLINES 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Girish Aithal</cp:lastModifiedBy>
  <cp:revision>295</cp:revision>
  <dcterms:created xsi:type="dcterms:W3CDTF">2016-01-14T11:21:39Z</dcterms:created>
  <dcterms:modified xsi:type="dcterms:W3CDTF">2018-11-14T10:04:51Z</dcterms:modified>
</cp:coreProperties>
</file>